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9" r:id="rId1"/>
  </p:sldMasterIdLst>
  <p:notesMasterIdLst>
    <p:notesMasterId r:id="rId47"/>
  </p:notesMasterIdLst>
  <p:sldIdLst>
    <p:sldId id="256" r:id="rId2"/>
    <p:sldId id="274" r:id="rId3"/>
    <p:sldId id="258" r:id="rId4"/>
    <p:sldId id="277" r:id="rId5"/>
    <p:sldId id="276" r:id="rId6"/>
    <p:sldId id="26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85386" autoAdjust="0"/>
  </p:normalViewPr>
  <p:slideViewPr>
    <p:cSldViewPr snapToGrid="0">
      <p:cViewPr varScale="1">
        <p:scale>
          <a:sx n="131" d="100"/>
          <a:sy n="131" d="100"/>
        </p:scale>
        <p:origin x="978" y="12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1FCC2-6AD1-47EE-B131-AB722F6561B2}" type="datetimeFigureOut">
              <a:rPr lang="de-DE" smtClean="0"/>
              <a:t>06.03.2016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73824-1F85-465B-B688-A1E511E96AB7}" type="slidenum">
              <a:rPr lang="de-DE" smtClean="0"/>
              <a:t>‹Nr.›</a:t>
            </a:fld>
            <a:endParaRPr lang="de-DE"/>
          </a:p>
        </p:txBody>
      </p:sp>
    </p:spTree>
    <p:extLst>
      <p:ext uri="{BB962C8B-B14F-4D97-AF65-F5344CB8AC3E}">
        <p14:creationId xmlns:p14="http://schemas.microsoft.com/office/powerpoint/2010/main" val="681100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smtClean="0"/>
              <a:t>T-Theorie der Korpushermeneutik</a:t>
            </a:r>
          </a:p>
          <a:p>
            <a:r>
              <a:rPr lang="de-DE" dirty="0" smtClean="0"/>
              <a:t>P-Praxis</a:t>
            </a:r>
            <a:r>
              <a:rPr lang="de-DE" baseline="0" dirty="0" smtClean="0"/>
              <a:t> der Korpushermeneutik</a:t>
            </a:r>
          </a:p>
          <a:p>
            <a:r>
              <a:rPr lang="de-DE" baseline="0" dirty="0" smtClean="0"/>
              <a:t>L-Einsatz in der universitären Lehre</a:t>
            </a:r>
          </a:p>
          <a:p>
            <a:endParaRPr lang="de-DE" baseline="0" dirty="0" smtClean="0"/>
          </a:p>
          <a:p>
            <a:r>
              <a:rPr lang="de-DE" dirty="0" err="1" smtClean="0"/>
              <a:t>TPL-Kürzel</a:t>
            </a:r>
            <a:r>
              <a:rPr lang="de-DE" dirty="0" smtClean="0"/>
              <a:t> und</a:t>
            </a:r>
            <a:r>
              <a:rPr lang="de-DE" baseline="0" dirty="0" smtClean="0"/>
              <a:t> keine ausgeschriebenen Begriffe damit die Aufmerksamkeit schnell wieder beim Vortragenden liegt.</a:t>
            </a:r>
          </a:p>
          <a:p>
            <a:endParaRPr lang="de-DE" baseline="0" dirty="0" smtClean="0"/>
          </a:p>
          <a:p>
            <a:r>
              <a:rPr lang="de-DE" baseline="0" dirty="0" smtClean="0"/>
              <a:t>TPL sind die Grundbausteine des Promotionsprojekts „Korpushermeneutik – ein korpuslinguistischer Ansatz zur Textanalyse“.</a:t>
            </a:r>
          </a:p>
          <a:p>
            <a:endParaRPr lang="de-DE" baseline="0" dirty="0" smtClean="0"/>
          </a:p>
          <a:p>
            <a:r>
              <a:rPr lang="de-DE" baseline="0" dirty="0" smtClean="0"/>
              <a:t>Jeder Bereich könnte im Prinzip für sich allein stehen es ist jedoch beabsichtigt, dass jeder Bereich mit den anderen verknüpft ist.</a:t>
            </a:r>
          </a:p>
          <a:p>
            <a:r>
              <a:rPr lang="de-DE" b="1" baseline="0" dirty="0" smtClean="0"/>
              <a:t>Ein Beispiel: </a:t>
            </a:r>
            <a:r>
              <a:rPr lang="de-DE" baseline="0" dirty="0" smtClean="0"/>
              <a:t>So fordert die Theorie der KH ein spezielles Vorgehen bei der Analyse (T &gt; P). Da dies mit bisherigen Softwarelösungen nur schwer erreichbar wäre, wurden die theoretischen Ideen der KH in Software übersetzt und umgesetzt (T &gt; P). In der universitären Lehre wird diese Software genutzt um korpuslinguistische Textanalyse zu vermitteln und empirisches Arbeiten einzuüben (P &gt; L). Durch den Einsatz in der Lehre kann sowohl die Software (L &gt; P) als auch die Theorie in entsprechender Breite (L &gt; T) validiert werden.</a:t>
            </a:r>
            <a:endParaRPr lang="de-DE" dirty="0"/>
          </a:p>
        </p:txBody>
      </p:sp>
      <p:sp>
        <p:nvSpPr>
          <p:cNvPr id="4" name="Foliennummernplatzhalter 3"/>
          <p:cNvSpPr>
            <a:spLocks noGrp="1"/>
          </p:cNvSpPr>
          <p:nvPr>
            <p:ph type="sldNum" sz="quarter" idx="10"/>
          </p:nvPr>
        </p:nvSpPr>
        <p:spPr/>
        <p:txBody>
          <a:bodyPr/>
          <a:lstStyle/>
          <a:p>
            <a:fld id="{D8E73824-1F85-465B-B688-A1E511E96AB7}" type="slidenum">
              <a:rPr lang="de-DE" smtClean="0"/>
              <a:t>2</a:t>
            </a:fld>
            <a:endParaRPr lang="de-DE"/>
          </a:p>
        </p:txBody>
      </p:sp>
    </p:spTree>
    <p:extLst>
      <p:ext uri="{BB962C8B-B14F-4D97-AF65-F5344CB8AC3E}">
        <p14:creationId xmlns:p14="http://schemas.microsoft.com/office/powerpoint/2010/main" val="77596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228600" indent="-228600">
              <a:buAutoNum type="arabicPeriod"/>
            </a:pPr>
            <a:r>
              <a:rPr lang="de-DE" dirty="0" smtClean="0"/>
              <a:t>KH</a:t>
            </a:r>
            <a:r>
              <a:rPr lang="de-DE" baseline="0" dirty="0" smtClean="0"/>
              <a:t> / Theorie</a:t>
            </a:r>
          </a:p>
          <a:p>
            <a:pPr marL="228600" indent="-228600">
              <a:buAutoNum type="arabicPeriod"/>
            </a:pPr>
            <a:r>
              <a:rPr lang="de-DE" baseline="0" dirty="0" smtClean="0"/>
              <a:t>Hermeneutik + Korpuslinguistik</a:t>
            </a:r>
            <a:br>
              <a:rPr lang="de-DE" baseline="0" dirty="0" smtClean="0"/>
            </a:br>
            <a:r>
              <a:rPr lang="de-DE" baseline="0" dirty="0" smtClean="0"/>
              <a:t>Zunächst ein kurzer Exkurs zur Begriffsbildung. KH besteht aus den Begriffen Hermeneutik und Korpuslinguistik.</a:t>
            </a:r>
            <a:br>
              <a:rPr lang="de-DE" baseline="0" dirty="0" smtClean="0"/>
            </a:br>
            <a:r>
              <a:rPr lang="de-DE" baseline="0" dirty="0" smtClean="0"/>
              <a:t>Bei beiden handelt es sich um bereits bekannte Verfahren zur Textanalyse. Die beiden Verfahren unterscheiden sich hauptsächlich in ihrer methodischen Stringenz.</a:t>
            </a:r>
            <a:br>
              <a:rPr lang="de-DE" baseline="0" dirty="0" smtClean="0"/>
            </a:br>
            <a:r>
              <a:rPr lang="de-DE" baseline="0" dirty="0" smtClean="0"/>
              <a:t/>
            </a:r>
            <a:br>
              <a:rPr lang="de-DE" baseline="0" dirty="0" smtClean="0"/>
            </a:br>
            <a:r>
              <a:rPr lang="de-DE" baseline="0" dirty="0" smtClean="0"/>
              <a:t>(100: Korpuslinguistik beschäftigt sich mit der Aufbereitung und Analyse von Textkorpora – das können kleine Textmengen sein, z.B. ein paar Hundert oder wie in einem aktuellen Projekt, der Wikipedia ein paar Millionen – In der Regel kommt KL aber meist dann zum Einsatz wenn die Textmengen so groß sind, dass sie mit herkömmlichen Analysemethoden nicht auswertbar sind oder dies nur mit sehr hohem personellem Aufwand möglich wäre).</a:t>
            </a:r>
          </a:p>
          <a:p>
            <a:pPr marL="228600" indent="-228600">
              <a:buAutoNum type="arabicPeriod"/>
            </a:pPr>
            <a:r>
              <a:rPr lang="de-DE" baseline="0" dirty="0" smtClean="0"/>
              <a:t>Literaturwissenschaft / Sprachwissenschaft</a:t>
            </a:r>
            <a:br>
              <a:rPr lang="de-DE" baseline="0" dirty="0" smtClean="0"/>
            </a:br>
            <a:r>
              <a:rPr lang="de-DE" baseline="0" dirty="0" smtClean="0"/>
              <a:t>Während uns Hermeneutik im Umfeld der Literaturwissenschaft und der Philosophie begegnet, ist Korpus-Linguistik zumindest in weiten Teilen einem Wissenschaftverständnis zuzuordnen, dass sich näher an den Naturwissenschaften orientiert.</a:t>
            </a:r>
          </a:p>
          <a:p>
            <a:pPr marL="228600" indent="-228600">
              <a:buAutoNum type="arabicPeriod"/>
            </a:pPr>
            <a:r>
              <a:rPr lang="de-DE" baseline="0" dirty="0" smtClean="0"/>
              <a:t>Theorie / Empirie</a:t>
            </a:r>
            <a:br>
              <a:rPr lang="de-DE" baseline="0" dirty="0" smtClean="0"/>
            </a:br>
            <a:r>
              <a:rPr lang="de-DE" baseline="0" dirty="0" smtClean="0"/>
              <a:t>Diesen beiden Seiten lassen sich noch Begriff zuordnen.</a:t>
            </a:r>
          </a:p>
          <a:p>
            <a:pPr marL="228600" indent="-228600">
              <a:buAutoNum type="arabicPeriod"/>
            </a:pPr>
            <a:r>
              <a:rPr lang="de-DE" baseline="0" dirty="0" smtClean="0"/>
              <a:t>---</a:t>
            </a:r>
            <a:br>
              <a:rPr lang="de-DE" baseline="0" dirty="0" smtClean="0"/>
            </a:br>
            <a:r>
              <a:rPr lang="de-DE" baseline="0" dirty="0" smtClean="0"/>
              <a:t>KH soll die imaginäre Barriere zwischen Corpus-Driven und </a:t>
            </a:r>
            <a:r>
              <a:rPr lang="de-DE" baseline="0" dirty="0" err="1" smtClean="0"/>
              <a:t>Corpus-Based</a:t>
            </a:r>
            <a:r>
              <a:rPr lang="de-DE" baseline="0" dirty="0" smtClean="0"/>
              <a:t> durchbrechen und zeigen, dass man durch eine zyklische Analyse sowohl empirisches Analysieren als auch theoriebildung vereinen kann.</a:t>
            </a:r>
          </a:p>
          <a:p>
            <a:pPr marL="228600" indent="-228600">
              <a:buAutoNum type="arabicPeriod"/>
            </a:pPr>
            <a:r>
              <a:rPr lang="de-DE" baseline="0" dirty="0" err="1" smtClean="0"/>
              <a:t>Teubert</a:t>
            </a:r>
            <a:r>
              <a:rPr lang="de-DE" baseline="0" dirty="0" smtClean="0"/>
              <a:t> / </a:t>
            </a:r>
            <a:r>
              <a:rPr lang="de-DE" baseline="0" dirty="0" err="1" smtClean="0"/>
              <a:t>Haß</a:t>
            </a:r>
            <a:r>
              <a:rPr lang="de-DE" baseline="0" dirty="0" smtClean="0"/>
              <a:t/>
            </a:r>
            <a:br>
              <a:rPr lang="de-DE" baseline="0" dirty="0" smtClean="0"/>
            </a:br>
            <a:r>
              <a:rPr lang="de-DE" baseline="0" dirty="0" smtClean="0"/>
              <a:t>Die Verbindung von Hermeneutik und Korpuslinguistik ist grundsätzlich keine neue Idee. So gibt es bereits Aufsätze, die sich mit einer möglichen Verbindung von Hermeneutik mit Korpuslinguistik beschäftigen. Um herauszuarbeiten was die grundlegende Neuerung meines Vorschlags ausmacht, habe ich mir die Artikel von </a:t>
            </a:r>
            <a:r>
              <a:rPr lang="de-DE" baseline="0" dirty="0" err="1" smtClean="0"/>
              <a:t>Haß</a:t>
            </a:r>
            <a:r>
              <a:rPr lang="de-DE" baseline="0" dirty="0" smtClean="0"/>
              <a:t> und </a:t>
            </a:r>
            <a:r>
              <a:rPr lang="de-DE" baseline="0" dirty="0" err="1" smtClean="0"/>
              <a:t>Teubert</a:t>
            </a:r>
            <a:r>
              <a:rPr lang="de-DE" baseline="0" dirty="0" smtClean="0"/>
              <a:t> herausgegriffen.</a:t>
            </a:r>
            <a:br>
              <a:rPr lang="de-DE" baseline="0" dirty="0" smtClean="0"/>
            </a:br>
            <a:r>
              <a:rPr lang="de-DE" baseline="0" dirty="0" smtClean="0"/>
              <a:t>Die Begriffsschöpfung geht bei </a:t>
            </a:r>
            <a:r>
              <a:rPr lang="de-DE" baseline="0" dirty="0" err="1" smtClean="0"/>
              <a:t>Haß</a:t>
            </a:r>
            <a:r>
              <a:rPr lang="de-DE" baseline="0" dirty="0" smtClean="0"/>
              <a:t> meines Erachtens auf den Sammelband zurück in dem der Artikel erschienen ist, Korpus-Hermeneutik, 2007 herausgegeben von Fritz Hermanns. </a:t>
            </a:r>
            <a:r>
              <a:rPr lang="de-DE" baseline="0" dirty="0" err="1" smtClean="0"/>
              <a:t>Haß</a:t>
            </a:r>
            <a:r>
              <a:rPr lang="de-DE" baseline="0" dirty="0" smtClean="0"/>
              <a:t> wägt zwischen Corpus-Driven und </a:t>
            </a:r>
            <a:r>
              <a:rPr lang="de-DE" baseline="0" dirty="0" err="1" smtClean="0"/>
              <a:t>Corpus-Based</a:t>
            </a:r>
            <a:r>
              <a:rPr lang="de-DE" baseline="0" dirty="0" smtClean="0"/>
              <a:t> ab, also zwischen der empirischen und der theoriebasierten Herangehensweise. Letztendlich führt sie eine empirische Erhebung durch und bewertet das Ergebnis. Dies reicht aus meinem Verständnis nicht für eine korpushermeneutische Analyse aus, da hier der hermeneutische Zirkel gerade ein einziges Mal beschritten wurde. </a:t>
            </a:r>
            <a:br>
              <a:rPr lang="de-DE" baseline="0" dirty="0" smtClean="0"/>
            </a:br>
            <a:r>
              <a:rPr lang="de-DE" baseline="0" dirty="0" smtClean="0"/>
              <a:t>Der Artikel von </a:t>
            </a:r>
            <a:r>
              <a:rPr lang="de-DE" baseline="0" dirty="0" err="1" smtClean="0"/>
              <a:t>Teubert</a:t>
            </a:r>
            <a:r>
              <a:rPr lang="de-DE" baseline="0" dirty="0" smtClean="0"/>
              <a:t> aus dem Jahre 2006 erschienen in „Linguistik online“ ist hierzu ein gutes Gegenbeispiel. </a:t>
            </a:r>
            <a:r>
              <a:rPr lang="de-DE" baseline="0" dirty="0" err="1" smtClean="0"/>
              <a:t>Teubert</a:t>
            </a:r>
            <a:r>
              <a:rPr lang="de-DE" baseline="0" dirty="0" smtClean="0"/>
              <a:t> analysiert den Zusammenhang zwischen Diskurs, Bedeutungskonstruktion und der Möglichkeit, diese mit korpuslinguistischen Mitteln zu analysieren. Dabei bedient er sich aber hauptsächlich des </a:t>
            </a:r>
            <a:r>
              <a:rPr lang="de-DE" baseline="0" dirty="0" err="1" smtClean="0"/>
              <a:t>Corpus-Based-Methodenapparats</a:t>
            </a:r>
            <a:r>
              <a:rPr lang="de-DE" baseline="0" dirty="0" smtClean="0"/>
              <a:t>, d.h. er nimmt vereinzelte von ihm vorausgewählte Belege und interpretiert diese. Auch hier würde ich nicht von einer Korpushermeneutik sprechen wollen, da es im Grunde weder eine ausreichende empirische Fundierung gibt noch erfolgt eine zyklische Interpretation.</a:t>
            </a:r>
          </a:p>
          <a:p>
            <a:pPr marL="228600" indent="-228600">
              <a:buAutoNum type="arabicPeriod"/>
            </a:pPr>
            <a:r>
              <a:rPr lang="de-DE" baseline="0" dirty="0" smtClean="0"/>
              <a:t>Daher sind meine Grundforderungen für eine Korpushermeneutik:</a:t>
            </a:r>
          </a:p>
          <a:p>
            <a:pPr marL="685800" lvl="1" indent="-228600">
              <a:buAutoNum type="arabicPeriod"/>
            </a:pPr>
            <a:r>
              <a:rPr lang="de-DE" baseline="0" dirty="0" smtClean="0"/>
              <a:t>Die Analyse muss zyklisch erfolgen. D.h. Corpus-</a:t>
            </a:r>
            <a:r>
              <a:rPr lang="de-DE" baseline="0" dirty="0" err="1" smtClean="0"/>
              <a:t>Based</a:t>
            </a:r>
            <a:r>
              <a:rPr lang="de-DE" baseline="0" dirty="0" smtClean="0"/>
              <a:t>- und Corpus-Driven-Methoden müssen sich abwechseln – es genügt nicht den Zirkel einmalig zu durchlaufen.</a:t>
            </a:r>
          </a:p>
          <a:p>
            <a:pPr marL="685800" lvl="1" indent="-228600">
              <a:buAutoNum type="arabicPeriod"/>
            </a:pPr>
            <a:r>
              <a:rPr lang="de-DE" baseline="0" dirty="0" smtClean="0"/>
              <a:t>Die Analyse ist auf die Falsifikation ausgelegt. Dies sichert die Ergebnisoffenheit und die Unabhängigkeit der wissenschaftlichen Analyse. Bsp.: Referenzkorpora (100: Korpora die als Vergleichsmenge dienen) – Ich würde in einem konkreten Fall versuchen, </a:t>
            </a:r>
            <a:r>
              <a:rPr lang="de-DE" baseline="0" dirty="0" err="1" smtClean="0"/>
              <a:t>Referenzkopora</a:t>
            </a:r>
            <a:r>
              <a:rPr lang="de-DE" baseline="0" dirty="0" smtClean="0"/>
              <a:t> zu erstellen, die das zu untersuchende Phänomen ausschließen, besonders betonen oder zufällig zusammengestellt sind. Konkret: Emotionalität in politischer Sprache – Referenzkorpora: Liebesromane</a:t>
            </a:r>
          </a:p>
          <a:p>
            <a:pPr marL="685800" lvl="1" indent="-228600">
              <a:buAutoNum type="arabicPeriod"/>
            </a:pPr>
            <a:r>
              <a:rPr lang="de-DE" baseline="0" dirty="0" smtClean="0"/>
              <a:t>Da der hermeneutische Zirkel per Definition unendlich fortgesetzt werden kann, sollte eine KH Analyse diese Handlungsmöglichkeiten offenlegen und wenn möglich alle nötigen </a:t>
            </a:r>
            <a:r>
              <a:rPr lang="de-DE" baseline="0" dirty="0" err="1" smtClean="0"/>
              <a:t>Resourcen</a:t>
            </a:r>
            <a:r>
              <a:rPr lang="de-DE" baseline="0" dirty="0" smtClean="0"/>
              <a:t> bereitstellen.</a:t>
            </a:r>
          </a:p>
          <a:p>
            <a:pPr marL="228600" indent="-228600">
              <a:buAutoNum type="arabicPeriod"/>
            </a:pPr>
            <a:endParaRPr lang="de-DE" dirty="0"/>
          </a:p>
        </p:txBody>
      </p:sp>
      <p:sp>
        <p:nvSpPr>
          <p:cNvPr id="4" name="Foliennummernplatzhalter 3"/>
          <p:cNvSpPr>
            <a:spLocks noGrp="1"/>
          </p:cNvSpPr>
          <p:nvPr>
            <p:ph type="sldNum" sz="quarter" idx="10"/>
          </p:nvPr>
        </p:nvSpPr>
        <p:spPr/>
        <p:txBody>
          <a:bodyPr/>
          <a:lstStyle/>
          <a:p>
            <a:fld id="{D8E73824-1F85-465B-B688-A1E511E96AB7}" type="slidenum">
              <a:rPr lang="de-DE" smtClean="0"/>
              <a:t>3</a:t>
            </a:fld>
            <a:endParaRPr lang="de-DE"/>
          </a:p>
        </p:txBody>
      </p:sp>
    </p:spTree>
    <p:extLst>
      <p:ext uri="{BB962C8B-B14F-4D97-AF65-F5344CB8AC3E}">
        <p14:creationId xmlns:p14="http://schemas.microsoft.com/office/powerpoint/2010/main" val="44169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228600" indent="-228600">
              <a:buAutoNum type="arabicPeriod"/>
            </a:pPr>
            <a:endParaRPr lang="de-DE" dirty="0"/>
          </a:p>
        </p:txBody>
      </p:sp>
      <p:sp>
        <p:nvSpPr>
          <p:cNvPr id="4" name="Foliennummernplatzhalter 3"/>
          <p:cNvSpPr>
            <a:spLocks noGrp="1"/>
          </p:cNvSpPr>
          <p:nvPr>
            <p:ph type="sldNum" sz="quarter" idx="10"/>
          </p:nvPr>
        </p:nvSpPr>
        <p:spPr/>
        <p:txBody>
          <a:bodyPr/>
          <a:lstStyle/>
          <a:p>
            <a:fld id="{D8E73824-1F85-465B-B688-A1E511E96AB7}" type="slidenum">
              <a:rPr lang="de-DE" smtClean="0"/>
              <a:t>4</a:t>
            </a:fld>
            <a:endParaRPr lang="de-DE"/>
          </a:p>
        </p:txBody>
      </p:sp>
    </p:spTree>
    <p:extLst>
      <p:ext uri="{BB962C8B-B14F-4D97-AF65-F5344CB8AC3E}">
        <p14:creationId xmlns:p14="http://schemas.microsoft.com/office/powerpoint/2010/main" val="229765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228600" indent="-228600">
              <a:buAutoNum type="arabicPeriod"/>
            </a:pPr>
            <a:endParaRPr lang="de-DE" dirty="0"/>
          </a:p>
        </p:txBody>
      </p:sp>
      <p:sp>
        <p:nvSpPr>
          <p:cNvPr id="4" name="Foliennummernplatzhalter 3"/>
          <p:cNvSpPr>
            <a:spLocks noGrp="1"/>
          </p:cNvSpPr>
          <p:nvPr>
            <p:ph type="sldNum" sz="quarter" idx="10"/>
          </p:nvPr>
        </p:nvSpPr>
        <p:spPr/>
        <p:txBody>
          <a:bodyPr/>
          <a:lstStyle/>
          <a:p>
            <a:fld id="{D8E73824-1F85-465B-B688-A1E511E96AB7}" type="slidenum">
              <a:rPr lang="de-DE" smtClean="0"/>
              <a:t>5</a:t>
            </a:fld>
            <a:endParaRPr lang="de-DE"/>
          </a:p>
        </p:txBody>
      </p:sp>
    </p:spTree>
    <p:extLst>
      <p:ext uri="{BB962C8B-B14F-4D97-AF65-F5344CB8AC3E}">
        <p14:creationId xmlns:p14="http://schemas.microsoft.com/office/powerpoint/2010/main" val="2119210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182140"/>
            <a:ext cx="6726063" cy="20695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9" y="3182886"/>
            <a:ext cx="2307831" cy="207705"/>
          </a:xfrm>
          <a:prstGeom prst="rect">
            <a:avLst/>
          </a:prstGeom>
        </p:spPr>
      </p:pic>
      <p:sp>
        <p:nvSpPr>
          <p:cNvPr id="9" name="Rectangle 8"/>
          <p:cNvSpPr/>
          <p:nvPr/>
        </p:nvSpPr>
        <p:spPr>
          <a:xfrm>
            <a:off x="0" y="1942561"/>
            <a:ext cx="6726064" cy="12452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1942561"/>
            <a:ext cx="2307832" cy="124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050284"/>
            <a:ext cx="6108101" cy="1029803"/>
          </a:xfrm>
        </p:spPr>
        <p:txBody>
          <a:bodyPr anchor="b">
            <a:noAutofit/>
          </a:bodyPr>
          <a:lstStyle>
            <a:lvl1pPr algn="r">
              <a:defRPr sz="4051"/>
            </a:lvl1pPr>
          </a:lstStyle>
          <a:p>
            <a:r>
              <a:rPr lang="de-DE" smtClean="0"/>
              <a:t>Titelmasterformat durch Klicken bearbeiten</a:t>
            </a:r>
            <a:endParaRPr lang="en-US" dirty="0"/>
          </a:p>
        </p:txBody>
      </p:sp>
      <p:sp>
        <p:nvSpPr>
          <p:cNvPr id="3" name="Subtitle 2"/>
          <p:cNvSpPr>
            <a:spLocks noGrp="1"/>
          </p:cNvSpPr>
          <p:nvPr>
            <p:ph type="subTitle" idx="1"/>
          </p:nvPr>
        </p:nvSpPr>
        <p:spPr>
          <a:xfrm>
            <a:off x="510242" y="3295532"/>
            <a:ext cx="6108101" cy="838265"/>
          </a:xfrm>
        </p:spPr>
        <p:txBody>
          <a:bodyPr>
            <a:normAutofit/>
          </a:bodyPr>
          <a:lstStyle>
            <a:lvl1pPr marL="0" indent="0" algn="r">
              <a:buNone/>
              <a:defRPr sz="15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41511" y="2062753"/>
            <a:ext cx="878916" cy="1017332"/>
          </a:xfrm>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109025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abild mit Beschriftung">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446473"/>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4447218"/>
            <a:ext cx="1202248" cy="108203"/>
          </a:xfrm>
          <a:prstGeom prst="rect">
            <a:avLst/>
          </a:prstGeom>
        </p:spPr>
      </p:pic>
      <p:sp>
        <p:nvSpPr>
          <p:cNvPr id="10" name="Rectangle 9"/>
          <p:cNvSpPr/>
          <p:nvPr/>
        </p:nvSpPr>
        <p:spPr>
          <a:xfrm>
            <a:off x="2" y="342599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3533713"/>
            <a:ext cx="7210395" cy="339788"/>
          </a:xfrm>
        </p:spPr>
        <p:txBody>
          <a:bodyPr anchor="b">
            <a:normAutofit/>
          </a:bodyPr>
          <a:lstStyle>
            <a:lvl1pPr>
              <a:defRPr sz="18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510241" y="457198"/>
            <a:ext cx="7210395" cy="2692181"/>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510240" y="3877188"/>
            <a:ext cx="7210397" cy="46722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de-DE" smtClean="0"/>
              <a:t>Textmasterformat bearbeiten</a:t>
            </a:r>
          </a:p>
        </p:txBody>
      </p:sp>
      <p:sp>
        <p:nvSpPr>
          <p:cNvPr id="5" name="Date Placeholder 4"/>
          <p:cNvSpPr>
            <a:spLocks noGrp="1"/>
          </p:cNvSpPr>
          <p:nvPr>
            <p:ph type="dt" sz="half" idx="10"/>
          </p:nvPr>
        </p:nvSpPr>
        <p:spPr/>
        <p:txBody>
          <a:bodyPr/>
          <a:lstStyle/>
          <a:p>
            <a:fld id="{4AAD347D-5ACD-4C99-B74B-A9C85AD731AF}" type="datetimeFigureOut">
              <a:rPr lang="en-US" smtClean="0"/>
              <a:t>3/6/2016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3482"/>
            <a:ext cx="865613" cy="818092"/>
          </a:xfrm>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27243153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446473"/>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4447218"/>
            <a:ext cx="1202248" cy="108203"/>
          </a:xfrm>
          <a:prstGeom prst="rect">
            <a:avLst/>
          </a:prstGeom>
        </p:spPr>
      </p:pic>
      <p:sp>
        <p:nvSpPr>
          <p:cNvPr id="10" name="Rectangle 9"/>
          <p:cNvSpPr/>
          <p:nvPr/>
        </p:nvSpPr>
        <p:spPr>
          <a:xfrm>
            <a:off x="2" y="342599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457200"/>
            <a:ext cx="7210395" cy="2694563"/>
          </a:xfrm>
        </p:spPr>
        <p:txBody>
          <a:bodyPr anchor="ctr"/>
          <a:lstStyle>
            <a:lvl1pPr>
              <a:defRPr sz="240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510241" y="3533712"/>
            <a:ext cx="7210395" cy="818092"/>
          </a:xfrm>
        </p:spPr>
        <p:txBody>
          <a:bodyPr anchor="ct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de-DE" smtClean="0"/>
              <a:t>Textmasterformat bearbeiten</a:t>
            </a:r>
          </a:p>
        </p:txBody>
      </p:sp>
      <p:sp>
        <p:nvSpPr>
          <p:cNvPr id="5" name="Date Placeholder 4"/>
          <p:cNvSpPr>
            <a:spLocks noGrp="1"/>
          </p:cNvSpPr>
          <p:nvPr>
            <p:ph type="dt" sz="half" idx="10"/>
          </p:nvPr>
        </p:nvSpPr>
        <p:spPr/>
        <p:txBody>
          <a:bodyPr/>
          <a:lstStyle/>
          <a:p>
            <a:fld id="{4AAD347D-5ACD-4C99-B74B-A9C85AD731AF}" type="datetimeFigureOut">
              <a:rPr lang="en-US" smtClean="0"/>
              <a:t>3/6/2016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3712"/>
            <a:ext cx="865613" cy="818092"/>
          </a:xfrm>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21364773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446473"/>
            <a:ext cx="7828359" cy="240873"/>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4447218"/>
            <a:ext cx="1202248" cy="108203"/>
          </a:xfrm>
          <a:prstGeom prst="rect">
            <a:avLst/>
          </a:prstGeom>
        </p:spPr>
      </p:pic>
      <p:sp>
        <p:nvSpPr>
          <p:cNvPr id="14" name="Rectangle 13"/>
          <p:cNvSpPr/>
          <p:nvPr/>
        </p:nvSpPr>
        <p:spPr>
          <a:xfrm>
            <a:off x="2" y="342599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342599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3" y="457199"/>
            <a:ext cx="6539159" cy="2277046"/>
          </a:xfrm>
        </p:spPr>
        <p:txBody>
          <a:bodyPr anchor="ctr"/>
          <a:lstStyle>
            <a:lvl1pPr>
              <a:defRPr sz="2400"/>
            </a:lvl1pPr>
          </a:lstStyle>
          <a:p>
            <a:r>
              <a:rPr lang="de-DE" smtClean="0"/>
              <a:t>Titelmasterformat durch Klicken bearbeiten</a:t>
            </a:r>
            <a:endParaRPr lang="en-US" dirty="0"/>
          </a:p>
        </p:txBody>
      </p:sp>
      <p:sp>
        <p:nvSpPr>
          <p:cNvPr id="12" name="Text Placeholder 3"/>
          <p:cNvSpPr>
            <a:spLocks noGrp="1"/>
          </p:cNvSpPr>
          <p:nvPr>
            <p:ph type="body" sz="half" idx="13"/>
          </p:nvPr>
        </p:nvSpPr>
        <p:spPr>
          <a:xfrm>
            <a:off x="1051717" y="2740034"/>
            <a:ext cx="6117435" cy="411726"/>
          </a:xfrm>
        </p:spPr>
        <p:txBody>
          <a:bodyPr anchor="t">
            <a:normAutofit/>
          </a:bodyPr>
          <a:lstStyle>
            <a:lvl1pPr marL="0" indent="0">
              <a:buNone/>
              <a:defRPr sz="1051"/>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de-DE" smtClean="0"/>
              <a:t>Textmasterformat bearbeiten</a:t>
            </a:r>
          </a:p>
        </p:txBody>
      </p:sp>
      <p:sp>
        <p:nvSpPr>
          <p:cNvPr id="4" name="Text Placeholder 3"/>
          <p:cNvSpPr>
            <a:spLocks noGrp="1"/>
          </p:cNvSpPr>
          <p:nvPr>
            <p:ph type="body" sz="half" idx="2"/>
          </p:nvPr>
        </p:nvSpPr>
        <p:spPr>
          <a:xfrm>
            <a:off x="510241" y="3533712"/>
            <a:ext cx="7210395" cy="818092"/>
          </a:xfrm>
        </p:spPr>
        <p:txBody>
          <a:bodyPr anchor="ctr">
            <a:normAutofit/>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de-DE" smtClean="0"/>
              <a:t>Textmasterformat bearbeiten</a:t>
            </a:r>
          </a:p>
        </p:txBody>
      </p:sp>
      <p:sp>
        <p:nvSpPr>
          <p:cNvPr id="5" name="Date Placeholder 4"/>
          <p:cNvSpPr>
            <a:spLocks noGrp="1"/>
          </p:cNvSpPr>
          <p:nvPr>
            <p:ph type="dt" sz="half" idx="10"/>
          </p:nvPr>
        </p:nvSpPr>
        <p:spPr/>
        <p:txBody>
          <a:bodyPr/>
          <a:lstStyle/>
          <a:p>
            <a:fld id="{4AAD347D-5ACD-4C99-B74B-A9C85AD731AF}" type="datetimeFigureOut">
              <a:rPr lang="en-US" smtClean="0"/>
              <a:t>3/6/2016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2444"/>
            <a:ext cx="865613" cy="818092"/>
          </a:xfrm>
        </p:spPr>
        <p:txBody>
          <a:bodyPr/>
          <a:lstStyle/>
          <a:p>
            <a:fld id="{D57F1E4F-1CFF-5643-939E-02111984F565}" type="slidenum">
              <a:rPr lang="en-US" smtClean="0"/>
              <a:t>‹Nr.›</a:t>
            </a:fld>
            <a:endParaRPr lang="en-US" dirty="0"/>
          </a:p>
        </p:txBody>
      </p:sp>
      <p:sp>
        <p:nvSpPr>
          <p:cNvPr id="16" name="TextBox 15"/>
          <p:cNvSpPr txBox="1"/>
          <p:nvPr/>
        </p:nvSpPr>
        <p:spPr>
          <a:xfrm>
            <a:off x="437679" y="561087"/>
            <a:ext cx="457200" cy="438582"/>
          </a:xfrm>
          <a:prstGeom prst="rect">
            <a:avLst/>
          </a:prstGeom>
        </p:spPr>
        <p:txBody>
          <a:bodyPr vert="horz" lIns="68580" tIns="34291" rIns="68580" bIns="3429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7247107" y="2275143"/>
            <a:ext cx="457200" cy="438582"/>
          </a:xfrm>
          <a:prstGeom prst="rect">
            <a:avLst/>
          </a:prstGeom>
        </p:spPr>
        <p:txBody>
          <a:bodyPr vert="horz" lIns="68580" tIns="34291" rIns="68580" bIns="3429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206806935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446473"/>
            <a:ext cx="7828359" cy="240873"/>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4447218"/>
            <a:ext cx="1202248" cy="108203"/>
          </a:xfrm>
          <a:prstGeom prst="rect">
            <a:avLst/>
          </a:prstGeom>
        </p:spPr>
      </p:pic>
      <p:sp>
        <p:nvSpPr>
          <p:cNvPr id="11" name="Rectangle 10"/>
          <p:cNvSpPr/>
          <p:nvPr/>
        </p:nvSpPr>
        <p:spPr>
          <a:xfrm>
            <a:off x="2" y="342599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342599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3533714"/>
            <a:ext cx="7210397" cy="441401"/>
          </a:xfrm>
        </p:spPr>
        <p:txBody>
          <a:bodyPr anchor="b"/>
          <a:lstStyle>
            <a:lvl1pPr>
              <a:defRPr sz="240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510240" y="3975114"/>
            <a:ext cx="7210397" cy="376691"/>
          </a:xfrm>
        </p:spPr>
        <p:txBody>
          <a:bodyPr anchor="t"/>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de-DE" smtClean="0"/>
              <a:t>Textmasterformat bearbeiten</a:t>
            </a:r>
          </a:p>
        </p:txBody>
      </p:sp>
      <p:sp>
        <p:nvSpPr>
          <p:cNvPr id="5" name="Date Placeholder 4"/>
          <p:cNvSpPr>
            <a:spLocks noGrp="1"/>
          </p:cNvSpPr>
          <p:nvPr>
            <p:ph type="dt" sz="half" idx="10"/>
          </p:nvPr>
        </p:nvSpPr>
        <p:spPr/>
        <p:txBody>
          <a:bodyPr/>
          <a:lstStyle/>
          <a:p>
            <a:fld id="{4AAD347D-5ACD-4C99-B74B-A9C85AD731AF}" type="datetimeFigureOut">
              <a:rPr lang="en-US" smtClean="0"/>
              <a:t>3/6/2016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2444"/>
            <a:ext cx="865613" cy="818092"/>
          </a:xfrm>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871832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Spalt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77682"/>
            <a:ext cx="7828359" cy="240873"/>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16" name="Rectangle 15"/>
          <p:cNvSpPr/>
          <p:nvPr/>
        </p:nvSpPr>
        <p:spPr>
          <a:xfrm>
            <a:off x="2" y="4572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564921"/>
            <a:ext cx="7218720" cy="810704"/>
          </a:xfrm>
        </p:spPr>
        <p:txBody>
          <a:bodyPr/>
          <a:lstStyle/>
          <a:p>
            <a:r>
              <a:rPr lang="de-DE" smtClean="0"/>
              <a:t>Titelmasterformat durch Klicken bearbeiten</a:t>
            </a:r>
            <a:endParaRPr lang="en-US" dirty="0"/>
          </a:p>
        </p:txBody>
      </p:sp>
      <p:sp>
        <p:nvSpPr>
          <p:cNvPr id="7" name="Text Placeholder 2"/>
          <p:cNvSpPr>
            <a:spLocks noGrp="1"/>
          </p:cNvSpPr>
          <p:nvPr>
            <p:ph type="body" idx="1"/>
          </p:nvPr>
        </p:nvSpPr>
        <p:spPr>
          <a:xfrm>
            <a:off x="495710" y="1752656"/>
            <a:ext cx="2302527" cy="432197"/>
          </a:xfrm>
        </p:spPr>
        <p:txBody>
          <a:bodyPr anchor="b">
            <a:noAutofit/>
          </a:bodyPr>
          <a:lstStyle>
            <a:lvl1pPr marL="0" indent="0">
              <a:buNone/>
              <a:defRPr sz="1800" b="0">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smtClean="0"/>
              <a:t>Textmasterformat bearbeiten</a:t>
            </a:r>
          </a:p>
        </p:txBody>
      </p:sp>
      <p:sp>
        <p:nvSpPr>
          <p:cNvPr id="8" name="Text Placeholder 3"/>
          <p:cNvSpPr>
            <a:spLocks noGrp="1"/>
          </p:cNvSpPr>
          <p:nvPr>
            <p:ph type="body" sz="half" idx="15"/>
          </p:nvPr>
        </p:nvSpPr>
        <p:spPr>
          <a:xfrm>
            <a:off x="510242" y="2267006"/>
            <a:ext cx="2287277" cy="2185135"/>
          </a:xfrm>
        </p:spPr>
        <p:txBody>
          <a:bodyPr anchor="t">
            <a:normAutofit/>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de-DE" smtClean="0"/>
              <a:t>Textmasterformat bearbeiten</a:t>
            </a:r>
          </a:p>
        </p:txBody>
      </p:sp>
      <p:sp>
        <p:nvSpPr>
          <p:cNvPr id="9" name="Text Placeholder 4"/>
          <p:cNvSpPr>
            <a:spLocks noGrp="1"/>
          </p:cNvSpPr>
          <p:nvPr>
            <p:ph type="body" sz="quarter" idx="3"/>
          </p:nvPr>
        </p:nvSpPr>
        <p:spPr>
          <a:xfrm>
            <a:off x="2967019" y="1752656"/>
            <a:ext cx="2297431" cy="432197"/>
          </a:xfrm>
        </p:spPr>
        <p:txBody>
          <a:bodyPr anchor="b">
            <a:noAutofit/>
          </a:bodyPr>
          <a:lstStyle>
            <a:lvl1pPr marL="0" indent="0">
              <a:buNone/>
              <a:defRPr sz="1800" b="0">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smtClean="0"/>
              <a:t>Textmasterformat bearbeiten</a:t>
            </a:r>
          </a:p>
        </p:txBody>
      </p:sp>
      <p:sp>
        <p:nvSpPr>
          <p:cNvPr id="10" name="Text Placeholder 3"/>
          <p:cNvSpPr>
            <a:spLocks noGrp="1"/>
          </p:cNvSpPr>
          <p:nvPr>
            <p:ph type="body" sz="half" idx="16"/>
          </p:nvPr>
        </p:nvSpPr>
        <p:spPr>
          <a:xfrm>
            <a:off x="2959103" y="2267006"/>
            <a:ext cx="2297431" cy="2185135"/>
          </a:xfrm>
        </p:spPr>
        <p:txBody>
          <a:bodyPr anchor="t">
            <a:normAutofit/>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de-DE" smtClean="0"/>
              <a:t>Textmasterformat bearbeiten</a:t>
            </a:r>
          </a:p>
        </p:txBody>
      </p:sp>
      <p:sp>
        <p:nvSpPr>
          <p:cNvPr id="11" name="Text Placeholder 4"/>
          <p:cNvSpPr>
            <a:spLocks noGrp="1"/>
          </p:cNvSpPr>
          <p:nvPr>
            <p:ph type="body" sz="quarter" idx="13"/>
          </p:nvPr>
        </p:nvSpPr>
        <p:spPr>
          <a:xfrm>
            <a:off x="5418118" y="1752656"/>
            <a:ext cx="2302519" cy="432197"/>
          </a:xfrm>
        </p:spPr>
        <p:txBody>
          <a:bodyPr anchor="b">
            <a:noAutofit/>
          </a:bodyPr>
          <a:lstStyle>
            <a:lvl1pPr marL="0" indent="0">
              <a:buNone/>
              <a:defRPr sz="1800" b="0">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smtClean="0"/>
              <a:t>Textmasterformat bearbeiten</a:t>
            </a:r>
          </a:p>
        </p:txBody>
      </p:sp>
      <p:sp>
        <p:nvSpPr>
          <p:cNvPr id="12" name="Text Placeholder 3"/>
          <p:cNvSpPr>
            <a:spLocks noGrp="1"/>
          </p:cNvSpPr>
          <p:nvPr>
            <p:ph type="body" sz="half" idx="17"/>
          </p:nvPr>
        </p:nvSpPr>
        <p:spPr>
          <a:xfrm>
            <a:off x="5418118" y="2267006"/>
            <a:ext cx="2302519" cy="2185135"/>
          </a:xfrm>
        </p:spPr>
        <p:txBody>
          <a:bodyPr anchor="t">
            <a:normAutofit/>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de-DE" smtClean="0"/>
              <a:t>Textmasterformat bearbeiten</a:t>
            </a:r>
          </a:p>
        </p:txBody>
      </p:sp>
      <p:sp>
        <p:nvSpPr>
          <p:cNvPr id="3" name="Date Placeholder 2"/>
          <p:cNvSpPr>
            <a:spLocks noGrp="1"/>
          </p:cNvSpPr>
          <p:nvPr>
            <p:ph type="dt" sz="half" idx="10"/>
          </p:nvPr>
        </p:nvSpPr>
        <p:spPr/>
        <p:txBody>
          <a:bodyPr/>
          <a:lstStyle/>
          <a:p>
            <a:fld id="{4AAD347D-5ACD-4C99-B74B-A9C85AD731AF}" type="datetimeFigureOut">
              <a:rPr lang="en-US" smtClean="0"/>
              <a:t>3/6/2016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291601187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Bildspalt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77682"/>
            <a:ext cx="7828359" cy="240873"/>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17" name="Rectangle 16"/>
          <p:cNvSpPr/>
          <p:nvPr/>
        </p:nvSpPr>
        <p:spPr>
          <a:xfrm>
            <a:off x="2" y="4572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3" y="564921"/>
            <a:ext cx="7210395" cy="810704"/>
          </a:xfrm>
        </p:spPr>
        <p:txBody>
          <a:bodyPr/>
          <a:lstStyle/>
          <a:p>
            <a:r>
              <a:rPr lang="de-DE" smtClean="0"/>
              <a:t>Titelmasterformat durch Klicken bearbeiten</a:t>
            </a:r>
            <a:endParaRPr lang="en-US" dirty="0"/>
          </a:p>
        </p:txBody>
      </p:sp>
      <p:sp>
        <p:nvSpPr>
          <p:cNvPr id="19" name="Text Placeholder 2"/>
          <p:cNvSpPr>
            <a:spLocks noGrp="1"/>
          </p:cNvSpPr>
          <p:nvPr>
            <p:ph type="body" idx="1"/>
          </p:nvPr>
        </p:nvSpPr>
        <p:spPr>
          <a:xfrm>
            <a:off x="510241" y="3223129"/>
            <a:ext cx="2287279" cy="432197"/>
          </a:xfrm>
        </p:spPr>
        <p:txBody>
          <a:bodyPr anchor="b">
            <a:noAutofit/>
          </a:bodyPr>
          <a:lstStyle>
            <a:lvl1pPr marL="0" indent="0">
              <a:buNone/>
              <a:defRPr sz="1800" b="0">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smtClean="0"/>
              <a:t>Textmasterformat bearbeiten</a:t>
            </a:r>
          </a:p>
        </p:txBody>
      </p:sp>
      <p:sp>
        <p:nvSpPr>
          <p:cNvPr id="20" name="Picture Placeholder 2"/>
          <p:cNvSpPr>
            <a:spLocks noGrp="1" noChangeAspect="1"/>
          </p:cNvSpPr>
          <p:nvPr>
            <p:ph type="pic" idx="15"/>
          </p:nvPr>
        </p:nvSpPr>
        <p:spPr>
          <a:xfrm>
            <a:off x="510241" y="1752655"/>
            <a:ext cx="228727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r>
              <a:rPr lang="de-DE" smtClean="0"/>
              <a:t>Bild durch Klicken auf Symbol hinzufügen</a:t>
            </a:r>
            <a:endParaRPr lang="en-US" dirty="0"/>
          </a:p>
        </p:txBody>
      </p:sp>
      <p:sp>
        <p:nvSpPr>
          <p:cNvPr id="21" name="Text Placeholder 3"/>
          <p:cNvSpPr>
            <a:spLocks noGrp="1"/>
          </p:cNvSpPr>
          <p:nvPr>
            <p:ph type="body" sz="half" idx="18"/>
          </p:nvPr>
        </p:nvSpPr>
        <p:spPr>
          <a:xfrm>
            <a:off x="510241" y="3655326"/>
            <a:ext cx="2287279" cy="796817"/>
          </a:xfrm>
        </p:spPr>
        <p:txBody>
          <a:bodyPr anchor="t">
            <a:normAutofit/>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de-DE" smtClean="0"/>
              <a:t>Textmasterformat bearbeiten</a:t>
            </a:r>
          </a:p>
        </p:txBody>
      </p:sp>
      <p:sp>
        <p:nvSpPr>
          <p:cNvPr id="22" name="Text Placeholder 4"/>
          <p:cNvSpPr>
            <a:spLocks noGrp="1"/>
          </p:cNvSpPr>
          <p:nvPr>
            <p:ph type="body" sz="quarter" idx="3"/>
          </p:nvPr>
        </p:nvSpPr>
        <p:spPr>
          <a:xfrm>
            <a:off x="2959103" y="3223129"/>
            <a:ext cx="2297431" cy="432197"/>
          </a:xfrm>
        </p:spPr>
        <p:txBody>
          <a:bodyPr anchor="b">
            <a:noAutofit/>
          </a:bodyPr>
          <a:lstStyle>
            <a:lvl1pPr marL="0" indent="0">
              <a:buNone/>
              <a:defRPr sz="1800" b="0">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smtClean="0"/>
              <a:t>Textmasterformat bearbeiten</a:t>
            </a:r>
          </a:p>
        </p:txBody>
      </p:sp>
      <p:sp>
        <p:nvSpPr>
          <p:cNvPr id="23" name="Picture Placeholder 2"/>
          <p:cNvSpPr>
            <a:spLocks noGrp="1" noChangeAspect="1"/>
          </p:cNvSpPr>
          <p:nvPr>
            <p:ph type="pic" idx="21"/>
          </p:nvPr>
        </p:nvSpPr>
        <p:spPr>
          <a:xfrm>
            <a:off x="2959103" y="1752655"/>
            <a:ext cx="2297431"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r>
              <a:rPr lang="de-DE" smtClean="0"/>
              <a:t>Bild durch Klicken auf Symbol hinzufügen</a:t>
            </a:r>
            <a:endParaRPr lang="en-US" dirty="0"/>
          </a:p>
        </p:txBody>
      </p:sp>
      <p:sp>
        <p:nvSpPr>
          <p:cNvPr id="24" name="Text Placeholder 3"/>
          <p:cNvSpPr>
            <a:spLocks noGrp="1"/>
          </p:cNvSpPr>
          <p:nvPr>
            <p:ph type="body" sz="half" idx="19"/>
          </p:nvPr>
        </p:nvSpPr>
        <p:spPr>
          <a:xfrm>
            <a:off x="2958089" y="3655325"/>
            <a:ext cx="2300473" cy="796817"/>
          </a:xfrm>
        </p:spPr>
        <p:txBody>
          <a:bodyPr anchor="t">
            <a:normAutofit/>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de-DE" smtClean="0"/>
              <a:t>Textmasterformat bearbeiten</a:t>
            </a:r>
          </a:p>
        </p:txBody>
      </p:sp>
      <p:sp>
        <p:nvSpPr>
          <p:cNvPr id="25" name="Text Placeholder 4"/>
          <p:cNvSpPr>
            <a:spLocks noGrp="1"/>
          </p:cNvSpPr>
          <p:nvPr>
            <p:ph type="body" sz="quarter" idx="13"/>
          </p:nvPr>
        </p:nvSpPr>
        <p:spPr>
          <a:xfrm>
            <a:off x="5423010" y="3223129"/>
            <a:ext cx="2297629" cy="432197"/>
          </a:xfrm>
        </p:spPr>
        <p:txBody>
          <a:bodyPr anchor="b">
            <a:noAutofit/>
          </a:bodyPr>
          <a:lstStyle>
            <a:lvl1pPr marL="0" indent="0">
              <a:buNone/>
              <a:defRPr sz="1800" b="0">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smtClean="0"/>
              <a:t>Textmasterformat bearbeiten</a:t>
            </a:r>
          </a:p>
        </p:txBody>
      </p:sp>
      <p:sp>
        <p:nvSpPr>
          <p:cNvPr id="26" name="Picture Placeholder 2"/>
          <p:cNvSpPr>
            <a:spLocks noGrp="1" noChangeAspect="1"/>
          </p:cNvSpPr>
          <p:nvPr>
            <p:ph type="pic" idx="22"/>
          </p:nvPr>
        </p:nvSpPr>
        <p:spPr>
          <a:xfrm>
            <a:off x="5423008" y="1752655"/>
            <a:ext cx="229762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r>
              <a:rPr lang="de-DE" smtClean="0"/>
              <a:t>Bild durch Klicken auf Symbol hinzufügen</a:t>
            </a:r>
            <a:endParaRPr lang="en-US" dirty="0"/>
          </a:p>
        </p:txBody>
      </p:sp>
      <p:sp>
        <p:nvSpPr>
          <p:cNvPr id="27" name="Text Placeholder 3"/>
          <p:cNvSpPr>
            <a:spLocks noGrp="1"/>
          </p:cNvSpPr>
          <p:nvPr>
            <p:ph type="body" sz="half" idx="20"/>
          </p:nvPr>
        </p:nvSpPr>
        <p:spPr>
          <a:xfrm>
            <a:off x="5422915" y="3655323"/>
            <a:ext cx="2300672" cy="796817"/>
          </a:xfrm>
        </p:spPr>
        <p:txBody>
          <a:bodyPr anchor="t">
            <a:normAutofit/>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de-DE" smtClean="0"/>
              <a:t>Textmasterformat bearbeiten</a:t>
            </a:r>
          </a:p>
        </p:txBody>
      </p:sp>
      <p:sp>
        <p:nvSpPr>
          <p:cNvPr id="3" name="Date Placeholder 2"/>
          <p:cNvSpPr>
            <a:spLocks noGrp="1"/>
          </p:cNvSpPr>
          <p:nvPr>
            <p:ph type="dt" sz="half" idx="10"/>
          </p:nvPr>
        </p:nvSpPr>
        <p:spPr/>
        <p:txBody>
          <a:bodyPr/>
          <a:lstStyle/>
          <a:p>
            <a:fld id="{4AAD347D-5ACD-4C99-B74B-A9C85AD731AF}" type="datetimeFigureOut">
              <a:rPr lang="en-US" smtClean="0"/>
              <a:t>3/6/2016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20143719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77682"/>
            <a:ext cx="7828359" cy="24087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9" name="Rectangle 8"/>
          <p:cNvSpPr/>
          <p:nvPr/>
        </p:nvSpPr>
        <p:spPr>
          <a:xfrm>
            <a:off x="2" y="4572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1857044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rot="5400000">
            <a:off x="6087157" y="1402047"/>
            <a:ext cx="3830241"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401152" y="4029303"/>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457198"/>
            <a:ext cx="805352" cy="3265320"/>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510242" y="457198"/>
            <a:ext cx="6652503" cy="399494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5105344" y="4452141"/>
            <a:ext cx="2057400" cy="273844"/>
          </a:xfrm>
        </p:spPr>
        <p:txBody>
          <a:bodyPr/>
          <a:lstStyle/>
          <a:p>
            <a:fld id="{4509A250-FF31-4206-8172-F9D3106AACB1}" type="datetimeFigureOut">
              <a:rPr lang="en-US" smtClean="0"/>
              <a:t>3/6/2016</a:t>
            </a:fld>
            <a:endParaRPr lang="en-US" dirty="0"/>
          </a:p>
        </p:txBody>
      </p:sp>
      <p:sp>
        <p:nvSpPr>
          <p:cNvPr id="5" name="Footer Placeholder 4"/>
          <p:cNvSpPr>
            <a:spLocks noGrp="1"/>
          </p:cNvSpPr>
          <p:nvPr>
            <p:ph type="ftr" sz="quarter" idx="11"/>
          </p:nvPr>
        </p:nvSpPr>
        <p:spPr>
          <a:xfrm>
            <a:off x="510241" y="4452141"/>
            <a:ext cx="4595104" cy="273844"/>
          </a:xfrm>
        </p:spPr>
        <p:txBody>
          <a:bodyPr/>
          <a:lstStyle/>
          <a:p>
            <a:endParaRPr lang="en-US" dirty="0"/>
          </a:p>
        </p:txBody>
      </p:sp>
      <p:sp>
        <p:nvSpPr>
          <p:cNvPr id="6" name="Slide Number Placeholder 5"/>
          <p:cNvSpPr>
            <a:spLocks noGrp="1"/>
          </p:cNvSpPr>
          <p:nvPr>
            <p:ph type="sldNum" sz="quarter" idx="12"/>
          </p:nvPr>
        </p:nvSpPr>
        <p:spPr>
          <a:xfrm>
            <a:off x="7573164" y="4048975"/>
            <a:ext cx="865613" cy="818092"/>
          </a:xfrm>
        </p:spPr>
        <p:txBody>
          <a:bodyPr anchor="t"/>
          <a:lstStyle>
            <a:lvl1pPr algn="ctr">
              <a:defRPr/>
            </a:lvl1pPr>
          </a:lstStyle>
          <a:p>
            <a:fld id="{D57F1E4F-1CFF-5643-939E-02111984F565}" type="slidenum">
              <a:rPr lang="en-US" smtClean="0"/>
              <a:t>‹Nr.›</a:t>
            </a:fld>
            <a:endParaRPr lang="en-US" dirty="0"/>
          </a:p>
        </p:txBody>
      </p:sp>
    </p:spTree>
    <p:extLst>
      <p:ext uri="{BB962C8B-B14F-4D97-AF65-F5344CB8AC3E}">
        <p14:creationId xmlns:p14="http://schemas.microsoft.com/office/powerpoint/2010/main" val="8075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77682"/>
            <a:ext cx="7828359" cy="240873"/>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17" name="Rectangle 16"/>
          <p:cNvSpPr/>
          <p:nvPr/>
        </p:nvSpPr>
        <p:spPr>
          <a:xfrm>
            <a:off x="2" y="4572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normAutofit/>
          </a:bodyPr>
          <a:lstStyle>
            <a:lvl1pPr>
              <a:defRPr sz="1800"/>
            </a:lvl1pPr>
            <a:lvl2pPr>
              <a:defRPr sz="1500"/>
            </a:lvl2pPr>
            <a:lvl3pPr>
              <a:defRPr sz="1351"/>
            </a:lvl3pPr>
            <a:lvl4pPr>
              <a:defRPr sz="1200"/>
            </a:lvl4pPr>
            <a:lvl5pPr>
              <a:defRPr sz="12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2031200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65181"/>
            <a:ext cx="7828359" cy="24087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68" y="3065928"/>
            <a:ext cx="1202248" cy="108203"/>
          </a:xfrm>
          <a:prstGeom prst="rect">
            <a:avLst/>
          </a:prstGeom>
        </p:spPr>
      </p:pic>
      <p:sp>
        <p:nvSpPr>
          <p:cNvPr id="9" name="Rectangle 8"/>
          <p:cNvSpPr/>
          <p:nvPr/>
        </p:nvSpPr>
        <p:spPr>
          <a:xfrm>
            <a:off x="-1" y="20447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0447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2152423"/>
            <a:ext cx="7210395" cy="818091"/>
          </a:xfrm>
        </p:spPr>
        <p:txBody>
          <a:bodyPr anchor="ctr">
            <a:normAutofit/>
          </a:bodyPr>
          <a:lstStyle>
            <a:lvl1pPr algn="r">
              <a:defRPr sz="27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510243" y="3174131"/>
            <a:ext cx="7210395" cy="1278013"/>
          </a:xfrm>
        </p:spPr>
        <p:txBody>
          <a:bodyPr>
            <a:normAutofit/>
          </a:bodyPr>
          <a:lstStyle>
            <a:lvl1pPr marL="0" indent="0" algn="r">
              <a:buNone/>
              <a:defRPr sz="15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9796027F-7875-4030-9381-8BD8C4F21935}" type="datetimeFigureOut">
              <a:rPr lang="en-US" smtClean="0"/>
              <a:t>3/6/2016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047092" y="2152422"/>
            <a:ext cx="865613" cy="818092"/>
          </a:xfrm>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394010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77682"/>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10" name="Rectangle 9"/>
          <p:cNvSpPr/>
          <p:nvPr/>
        </p:nvSpPr>
        <p:spPr>
          <a:xfrm>
            <a:off x="2" y="4572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510241" y="1752657"/>
            <a:ext cx="3523769" cy="2699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195593" y="1752657"/>
            <a:ext cx="3525044" cy="2699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2263662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77682"/>
            <a:ext cx="7828359" cy="240873"/>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12" name="Rectangle 11"/>
          <p:cNvSpPr/>
          <p:nvPr/>
        </p:nvSpPr>
        <p:spPr>
          <a:xfrm>
            <a:off x="2" y="4572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564924"/>
            <a:ext cx="7210397" cy="810703"/>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679763" y="1752655"/>
            <a:ext cx="3354245" cy="519851"/>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smtClean="0"/>
              <a:t>Textmasterformat bearbeiten</a:t>
            </a:r>
          </a:p>
        </p:txBody>
      </p:sp>
      <p:sp>
        <p:nvSpPr>
          <p:cNvPr id="4" name="Content Placeholder 3"/>
          <p:cNvSpPr>
            <a:spLocks noGrp="1"/>
          </p:cNvSpPr>
          <p:nvPr>
            <p:ph sz="half" idx="2"/>
          </p:nvPr>
        </p:nvSpPr>
        <p:spPr>
          <a:xfrm>
            <a:off x="510242" y="2272507"/>
            <a:ext cx="3523767" cy="217963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365117" y="1752657"/>
            <a:ext cx="3355521" cy="519057"/>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de-DE" smtClean="0"/>
              <a:t>Textmasterformat bearbeiten</a:t>
            </a:r>
          </a:p>
        </p:txBody>
      </p:sp>
      <p:sp>
        <p:nvSpPr>
          <p:cNvPr id="6" name="Content Placeholder 5"/>
          <p:cNvSpPr>
            <a:spLocks noGrp="1"/>
          </p:cNvSpPr>
          <p:nvPr>
            <p:ph sz="quarter" idx="4"/>
          </p:nvPr>
        </p:nvSpPr>
        <p:spPr>
          <a:xfrm>
            <a:off x="4195594" y="2272507"/>
            <a:ext cx="3525044" cy="217963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311443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77682"/>
            <a:ext cx="7828359" cy="240873"/>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8" name="Rectangle 7"/>
          <p:cNvSpPr/>
          <p:nvPr/>
        </p:nvSpPr>
        <p:spPr>
          <a:xfrm>
            <a:off x="2" y="4572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3/6/2016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259575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6" name="Rectangle 5"/>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509A250-FF31-4206-8172-F9D3106AACB1}" type="datetimeFigureOut">
              <a:rPr lang="en-US" smtClean="0"/>
              <a:t>3/6/2016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72822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77682"/>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10" name="Rectangle 9"/>
          <p:cNvSpPr/>
          <p:nvPr/>
        </p:nvSpPr>
        <p:spPr>
          <a:xfrm>
            <a:off x="2" y="4572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564922"/>
            <a:ext cx="7210395" cy="810705"/>
          </a:xfrm>
        </p:spPr>
        <p:txBody>
          <a:bodyPr anchor="ctr">
            <a:normAutofit/>
          </a:bodyPr>
          <a:lstStyle>
            <a:lvl1pPr>
              <a:defRPr sz="2700"/>
            </a:lvl1pPr>
          </a:lstStyle>
          <a:p>
            <a:r>
              <a:rPr lang="de-DE" smtClean="0"/>
              <a:t>Titelmasterformat durch Klicken bearbeiten</a:t>
            </a:r>
            <a:endParaRPr lang="en-US" dirty="0"/>
          </a:p>
        </p:txBody>
      </p:sp>
      <p:sp>
        <p:nvSpPr>
          <p:cNvPr id="3" name="Content Placeholder 2"/>
          <p:cNvSpPr>
            <a:spLocks noGrp="1"/>
          </p:cNvSpPr>
          <p:nvPr>
            <p:ph idx="1"/>
          </p:nvPr>
        </p:nvSpPr>
        <p:spPr>
          <a:xfrm>
            <a:off x="3514386" y="1752657"/>
            <a:ext cx="4206252" cy="269948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510242" y="1752654"/>
            <a:ext cx="2842559" cy="2699488"/>
          </a:xfrm>
        </p:spPr>
        <p:txBody>
          <a:bodyPr anchor="ct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de-DE" smtClean="0"/>
              <a:t>Textmasterformat bearbeiten</a:t>
            </a:r>
          </a:p>
        </p:txBody>
      </p:sp>
      <p:sp>
        <p:nvSpPr>
          <p:cNvPr id="5" name="Date Placeholder 4"/>
          <p:cNvSpPr>
            <a:spLocks noGrp="1"/>
          </p:cNvSpPr>
          <p:nvPr>
            <p:ph type="dt" sz="half" idx="10"/>
          </p:nvPr>
        </p:nvSpPr>
        <p:spPr/>
        <p:txBody>
          <a:bodyPr/>
          <a:lstStyle/>
          <a:p>
            <a:fld id="{4509A250-FF31-4206-8172-F9D3106AACB1}" type="datetimeFigureOut">
              <a:rPr lang="en-US" smtClean="0"/>
              <a:t>3/6/2016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190228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477682"/>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1" y="1478427"/>
            <a:ext cx="1202248" cy="108203"/>
          </a:xfrm>
          <a:prstGeom prst="rect">
            <a:avLst/>
          </a:prstGeom>
        </p:spPr>
      </p:pic>
      <p:sp>
        <p:nvSpPr>
          <p:cNvPr id="10" name="Rectangle 9"/>
          <p:cNvSpPr/>
          <p:nvPr/>
        </p:nvSpPr>
        <p:spPr>
          <a:xfrm>
            <a:off x="2" y="457202"/>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5" y="564921"/>
            <a:ext cx="7210393" cy="810704"/>
          </a:xfrm>
        </p:spPr>
        <p:txBody>
          <a:bodyPr anchor="ctr">
            <a:normAutofit/>
          </a:bodyPr>
          <a:lstStyle>
            <a:lvl1pPr>
              <a:defRPr sz="27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3651251" y="1752656"/>
            <a:ext cx="4069387" cy="2699484"/>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510243" y="1752655"/>
            <a:ext cx="2907192" cy="2699486"/>
          </a:xfrm>
        </p:spPr>
        <p:txBody>
          <a:bodyPr anchor="ct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de-DE" smtClean="0"/>
              <a:t>Textmasterformat bearbeiten</a:t>
            </a:r>
          </a:p>
        </p:txBody>
      </p:sp>
      <p:sp>
        <p:nvSpPr>
          <p:cNvPr id="5" name="Date Placeholder 4"/>
          <p:cNvSpPr>
            <a:spLocks noGrp="1"/>
          </p:cNvSpPr>
          <p:nvPr>
            <p:ph type="dt" sz="half" idx="10"/>
          </p:nvPr>
        </p:nvSpPr>
        <p:spPr/>
        <p:txBody>
          <a:bodyPr/>
          <a:lstStyle/>
          <a:p>
            <a:fld id="{4509A250-FF31-4206-8172-F9D3106AACB1}" type="datetimeFigureOut">
              <a:rPr lang="en-US" smtClean="0"/>
              <a:t>3/6/2016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‹Nr.›</a:t>
            </a:fld>
            <a:endParaRPr lang="en-US" dirty="0"/>
          </a:p>
        </p:txBody>
      </p:sp>
    </p:spTree>
    <p:extLst>
      <p:ext uri="{BB962C8B-B14F-4D97-AF65-F5344CB8AC3E}">
        <p14:creationId xmlns:p14="http://schemas.microsoft.com/office/powerpoint/2010/main" val="338178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35000">
              <a:schemeClr val="accent5">
                <a:lumMod val="60000"/>
                <a:lumOff val="40000"/>
              </a:schemeClr>
            </a:gs>
            <a:gs pos="100000">
              <a:schemeClr val="accent5">
                <a:lumMod val="75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510242" y="564921"/>
            <a:ext cx="7210396" cy="810704"/>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510242" y="1752657"/>
            <a:ext cx="7210396" cy="2699487"/>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5663236" y="4452141"/>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4AAD347D-5ACD-4C99-B74B-A9C85AD731AF}" type="datetimeFigureOut">
              <a:rPr lang="en-US" smtClean="0"/>
              <a:t>3/6/2016</a:t>
            </a:fld>
            <a:endParaRPr lang="en-US" dirty="0"/>
          </a:p>
        </p:txBody>
      </p:sp>
      <p:sp>
        <p:nvSpPr>
          <p:cNvPr id="5" name="Footer Placeholder 4"/>
          <p:cNvSpPr>
            <a:spLocks noGrp="1"/>
          </p:cNvSpPr>
          <p:nvPr>
            <p:ph type="ftr" sz="quarter" idx="3"/>
          </p:nvPr>
        </p:nvSpPr>
        <p:spPr>
          <a:xfrm>
            <a:off x="510241" y="4452141"/>
            <a:ext cx="5152995"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047092" y="564921"/>
            <a:ext cx="865613" cy="818092"/>
          </a:xfrm>
          <a:prstGeom prst="rect">
            <a:avLst/>
          </a:prstGeom>
        </p:spPr>
        <p:txBody>
          <a:bodyPr vert="horz" lIns="91440" tIns="45720" rIns="91440" bIns="45720" rtlCol="0" anchor="ctr"/>
          <a:lstStyle>
            <a:lvl1pPr algn="l">
              <a:defRPr sz="2700">
                <a:solidFill>
                  <a:schemeClr val="tx1">
                    <a:tint val="75000"/>
                  </a:schemeClr>
                </a:solidFill>
              </a:defRPr>
            </a:lvl1pPr>
          </a:lstStyle>
          <a:p>
            <a:fld id="{D57F1E4F-1CFF-5643-939E-02111984F565}" type="slidenum">
              <a:rPr lang="en-US" smtClean="0"/>
              <a:t>‹Nr.›</a:t>
            </a:fld>
            <a:endParaRPr lang="en-US" dirty="0"/>
          </a:p>
        </p:txBody>
      </p:sp>
    </p:spTree>
    <p:extLst>
      <p:ext uri="{BB962C8B-B14F-4D97-AF65-F5344CB8AC3E}">
        <p14:creationId xmlns:p14="http://schemas.microsoft.com/office/powerpoint/2010/main" val="693707790"/>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hf sldNum="0" hdr="0" ftr="0" dt="0"/>
  <p:txStyles>
    <p:titleStyle>
      <a:lvl1pPr algn="l" defTabSz="685783"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1500" kern="1200">
          <a:solidFill>
            <a:schemeClr val="tx1"/>
          </a:solidFill>
          <a:effectLst>
            <a:outerShdw blurRad="228600" algn="ctr" rotWithShape="0">
              <a:prstClr val="black">
                <a:alpha val="53000"/>
              </a:prstClr>
            </a:outerShdw>
          </a:effectLst>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effectLst>
            <a:outerShdw blurRad="228600" algn="ctr" rotWithShape="0">
              <a:prstClr val="black">
                <a:alpha val="53000"/>
              </a:prstClr>
            </a:outerShdw>
          </a:effectLst>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effectLst>
            <a:outerShdw blurRad="228600" algn="ctr" rotWithShape="0">
              <a:prstClr val="black">
                <a:alpha val="53000"/>
              </a:prstClr>
            </a:outerShdw>
          </a:effectLst>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051" kern="1200">
          <a:solidFill>
            <a:schemeClr val="tx1"/>
          </a:solidFill>
          <a:effectLst>
            <a:outerShdw blurRad="228600" algn="ctr" rotWithShape="0">
              <a:prstClr val="black">
                <a:alpha val="53000"/>
              </a:prstClr>
            </a:outerShdw>
          </a:effectLst>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1" kern="1200">
          <a:solidFill>
            <a:schemeClr val="tx1"/>
          </a:solidFill>
          <a:effectLst>
            <a:outerShdw blurRad="228600" algn="ctr" rotWithShape="0">
              <a:prstClr val="black">
                <a:alpha val="53000"/>
              </a:prstClr>
            </a:outerShdw>
          </a:effectLst>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0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0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0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0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pn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0.png"/><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2.png"/><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3.png"/><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4.png"/><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5.png"/><Relationship Id="rId4" Type="http://schemas.openxmlformats.org/officeDocument/2006/relationships/slide" Target="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6.png"/><Relationship Id="rId4" Type="http://schemas.openxmlformats.org/officeDocument/2006/relationships/slide" Target="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7.png"/><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28.png"/><Relationship Id="rId4" Type="http://schemas.openxmlformats.org/officeDocument/2006/relationships/slide" Target="slide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29.png"/><Relationship Id="rId4" Type="http://schemas.openxmlformats.org/officeDocument/2006/relationships/slide" Target="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30.png"/><Relationship Id="rId4" Type="http://schemas.openxmlformats.org/officeDocument/2006/relationships/slide" Target="slide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31.png"/><Relationship Id="rId4" Type="http://schemas.openxmlformats.org/officeDocument/2006/relationships/slide" Target="slide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32.png"/><Relationship Id="rId4" Type="http://schemas.openxmlformats.org/officeDocument/2006/relationships/slide" Target="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33.png"/><Relationship Id="rId4" Type="http://schemas.openxmlformats.org/officeDocument/2006/relationships/slide" Target="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34.png"/><Relationship Id="rId4" Type="http://schemas.openxmlformats.org/officeDocument/2006/relationships/slide" Target="slide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35.png"/><Relationship Id="rId4" Type="http://schemas.openxmlformats.org/officeDocument/2006/relationships/slide" Target="slide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36.png"/><Relationship Id="rId4" Type="http://schemas.openxmlformats.org/officeDocument/2006/relationships/slide" Target="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4.mp4"/><Relationship Id="rId1" Type="http://schemas.microsoft.com/office/2007/relationships/media" Target="../media/media24.mp4"/><Relationship Id="rId5" Type="http://schemas.openxmlformats.org/officeDocument/2006/relationships/image" Target="../media/image37.png"/><Relationship Id="rId4" Type="http://schemas.openxmlformats.org/officeDocument/2006/relationships/slide" Target="slide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5.mp4"/><Relationship Id="rId1" Type="http://schemas.microsoft.com/office/2007/relationships/media" Target="../media/media25.mp4"/><Relationship Id="rId5" Type="http://schemas.openxmlformats.org/officeDocument/2006/relationships/image" Target="../media/image38.png"/><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6.mp4"/><Relationship Id="rId1" Type="http://schemas.microsoft.com/office/2007/relationships/media" Target="../media/media26.mp4"/><Relationship Id="rId5" Type="http://schemas.openxmlformats.org/officeDocument/2006/relationships/image" Target="../media/image39.png"/><Relationship Id="rId4" Type="http://schemas.openxmlformats.org/officeDocument/2006/relationships/slide" Target="slide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7.mp4"/><Relationship Id="rId1" Type="http://schemas.microsoft.com/office/2007/relationships/media" Target="../media/media27.mp4"/><Relationship Id="rId5" Type="http://schemas.openxmlformats.org/officeDocument/2006/relationships/image" Target="../media/image40.png"/><Relationship Id="rId4" Type="http://schemas.openxmlformats.org/officeDocument/2006/relationships/slide" Target="slide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8.mp4"/><Relationship Id="rId1" Type="http://schemas.microsoft.com/office/2007/relationships/media" Target="../media/media28.mp4"/><Relationship Id="rId5" Type="http://schemas.openxmlformats.org/officeDocument/2006/relationships/image" Target="../media/image41.png"/><Relationship Id="rId4" Type="http://schemas.openxmlformats.org/officeDocument/2006/relationships/slide" Target="slide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9.mp4"/><Relationship Id="rId1" Type="http://schemas.microsoft.com/office/2007/relationships/media" Target="../media/media29.mp4"/><Relationship Id="rId5" Type="http://schemas.openxmlformats.org/officeDocument/2006/relationships/image" Target="../media/image42.png"/><Relationship Id="rId4" Type="http://schemas.openxmlformats.org/officeDocument/2006/relationships/slide" Target="slide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0.mp4"/><Relationship Id="rId1" Type="http://schemas.microsoft.com/office/2007/relationships/media" Target="../media/media30.mp4"/><Relationship Id="rId5" Type="http://schemas.openxmlformats.org/officeDocument/2006/relationships/image" Target="../media/image43.png"/><Relationship Id="rId4" Type="http://schemas.openxmlformats.org/officeDocument/2006/relationships/slide" Target="slide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1.mp4"/><Relationship Id="rId1" Type="http://schemas.microsoft.com/office/2007/relationships/media" Target="../media/media31.mp4"/><Relationship Id="rId5" Type="http://schemas.openxmlformats.org/officeDocument/2006/relationships/image" Target="../media/image44.png"/><Relationship Id="rId4" Type="http://schemas.openxmlformats.org/officeDocument/2006/relationships/slide" Target="slide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2.mp4"/><Relationship Id="rId1" Type="http://schemas.microsoft.com/office/2007/relationships/media" Target="../media/media32.mp4"/><Relationship Id="rId5" Type="http://schemas.openxmlformats.org/officeDocument/2006/relationships/image" Target="../media/image45.png"/><Relationship Id="rId4" Type="http://schemas.openxmlformats.org/officeDocument/2006/relationships/slide" Target="slide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3.mp4"/><Relationship Id="rId1" Type="http://schemas.microsoft.com/office/2007/relationships/media" Target="../media/media33.mp4"/><Relationship Id="rId5" Type="http://schemas.openxmlformats.org/officeDocument/2006/relationships/image" Target="../media/image46.png"/><Relationship Id="rId4" Type="http://schemas.openxmlformats.org/officeDocument/2006/relationships/slide" Target="slide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4.mp4"/><Relationship Id="rId1" Type="http://schemas.microsoft.com/office/2007/relationships/media" Target="../media/media34.mp4"/><Relationship Id="rId5" Type="http://schemas.openxmlformats.org/officeDocument/2006/relationships/image" Target="../media/image47.png"/><Relationship Id="rId4" Type="http://schemas.openxmlformats.org/officeDocument/2006/relationships/slide" Target="slide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5.mp4"/><Relationship Id="rId1" Type="http://schemas.microsoft.com/office/2007/relationships/media" Target="../media/media35.mp4"/><Relationship Id="rId5" Type="http://schemas.openxmlformats.org/officeDocument/2006/relationships/image" Target="../media/image48.png"/><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6.mp4"/><Relationship Id="rId1" Type="http://schemas.microsoft.com/office/2007/relationships/media" Target="../media/media36.mp4"/><Relationship Id="rId5" Type="http://schemas.openxmlformats.org/officeDocument/2006/relationships/image" Target="../media/image49.png"/><Relationship Id="rId4" Type="http://schemas.openxmlformats.org/officeDocument/2006/relationships/slide" Target="slide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7.mp4"/><Relationship Id="rId1" Type="http://schemas.microsoft.com/office/2007/relationships/media" Target="../media/media37.mp4"/><Relationship Id="rId5" Type="http://schemas.openxmlformats.org/officeDocument/2006/relationships/image" Target="../media/image50.png"/><Relationship Id="rId4" Type="http://schemas.openxmlformats.org/officeDocument/2006/relationships/slide" Target="slide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8.mp4"/><Relationship Id="rId1" Type="http://schemas.microsoft.com/office/2007/relationships/media" Target="../media/media38.mp4"/><Relationship Id="rId5" Type="http://schemas.openxmlformats.org/officeDocument/2006/relationships/image" Target="../media/image51.png"/><Relationship Id="rId4" Type="http://schemas.openxmlformats.org/officeDocument/2006/relationships/slide" Target="slide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9.mp4"/><Relationship Id="rId1" Type="http://schemas.microsoft.com/office/2007/relationships/media" Target="../media/media39.mp4"/><Relationship Id="rId5" Type="http://schemas.openxmlformats.org/officeDocument/2006/relationships/image" Target="../media/image52.png"/><Relationship Id="rId4" Type="http://schemas.openxmlformats.org/officeDocument/2006/relationships/slide" Target="slide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0.mp4"/><Relationship Id="rId1" Type="http://schemas.microsoft.com/office/2007/relationships/media" Target="../media/media40.mp4"/><Relationship Id="rId5" Type="http://schemas.openxmlformats.org/officeDocument/2006/relationships/image" Target="../media/image53.png"/><Relationship Id="rId4" Type="http://schemas.openxmlformats.org/officeDocument/2006/relationships/slide" Target="slide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1.mp4"/><Relationship Id="rId1" Type="http://schemas.microsoft.com/office/2007/relationships/media" Target="../media/media41.mp4"/><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4.xml"/><Relationship Id="rId18" Type="http://schemas.openxmlformats.org/officeDocument/2006/relationships/slide" Target="slide28.xml"/><Relationship Id="rId26" Type="http://schemas.openxmlformats.org/officeDocument/2006/relationships/slide" Target="slide18.xml"/><Relationship Id="rId39" Type="http://schemas.openxmlformats.org/officeDocument/2006/relationships/hyperlink" Target="http://www.corpusexplorer.de/" TargetMode="External"/><Relationship Id="rId3" Type="http://schemas.openxmlformats.org/officeDocument/2006/relationships/slide" Target="slide8.xml"/><Relationship Id="rId21" Type="http://schemas.openxmlformats.org/officeDocument/2006/relationships/slide" Target="slide39.xml"/><Relationship Id="rId34" Type="http://schemas.openxmlformats.org/officeDocument/2006/relationships/slide" Target="slide23.xml"/><Relationship Id="rId42" Type="http://schemas.openxmlformats.org/officeDocument/2006/relationships/image" Target="../media/image9.png"/><Relationship Id="rId47" Type="http://schemas.openxmlformats.org/officeDocument/2006/relationships/image" Target="../media/image14.png"/><Relationship Id="rId7" Type="http://schemas.openxmlformats.org/officeDocument/2006/relationships/slide" Target="slide30.xml"/><Relationship Id="rId12" Type="http://schemas.openxmlformats.org/officeDocument/2006/relationships/slide" Target="slide31.xml"/><Relationship Id="rId17" Type="http://schemas.openxmlformats.org/officeDocument/2006/relationships/slide" Target="slide27.xml"/><Relationship Id="rId25" Type="http://schemas.openxmlformats.org/officeDocument/2006/relationships/slide" Target="slide19.xml"/><Relationship Id="rId33" Type="http://schemas.openxmlformats.org/officeDocument/2006/relationships/slide" Target="slide43.xml"/><Relationship Id="rId38" Type="http://schemas.openxmlformats.org/officeDocument/2006/relationships/slide" Target="slide14.xml"/><Relationship Id="rId46" Type="http://schemas.openxmlformats.org/officeDocument/2006/relationships/image" Target="../media/image13.png"/><Relationship Id="rId2" Type="http://schemas.openxmlformats.org/officeDocument/2006/relationships/slide" Target="slide7.xml"/><Relationship Id="rId16" Type="http://schemas.openxmlformats.org/officeDocument/2006/relationships/slide" Target="slide26.xml"/><Relationship Id="rId20" Type="http://schemas.openxmlformats.org/officeDocument/2006/relationships/slide" Target="slide37.xml"/><Relationship Id="rId29" Type="http://schemas.openxmlformats.org/officeDocument/2006/relationships/slide" Target="slide11.xml"/><Relationship Id="rId41"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slide" Target="slide35.xml"/><Relationship Id="rId11" Type="http://schemas.openxmlformats.org/officeDocument/2006/relationships/slide" Target="slide33.xml"/><Relationship Id="rId24" Type="http://schemas.openxmlformats.org/officeDocument/2006/relationships/slide" Target="slide17.xml"/><Relationship Id="rId32" Type="http://schemas.openxmlformats.org/officeDocument/2006/relationships/slide" Target="slide22.xml"/><Relationship Id="rId37" Type="http://schemas.openxmlformats.org/officeDocument/2006/relationships/slide" Target="slide13.xml"/><Relationship Id="rId40" Type="http://schemas.openxmlformats.org/officeDocument/2006/relationships/image" Target="../media/image7.png"/><Relationship Id="rId45" Type="http://schemas.openxmlformats.org/officeDocument/2006/relationships/image" Target="../media/image12.png"/><Relationship Id="rId5" Type="http://schemas.openxmlformats.org/officeDocument/2006/relationships/slide" Target="slide36.xml"/><Relationship Id="rId15" Type="http://schemas.openxmlformats.org/officeDocument/2006/relationships/slide" Target="slide25.xml"/><Relationship Id="rId23" Type="http://schemas.openxmlformats.org/officeDocument/2006/relationships/slide" Target="slide16.xml"/><Relationship Id="rId28" Type="http://schemas.openxmlformats.org/officeDocument/2006/relationships/slide" Target="slide10.xml"/><Relationship Id="rId36" Type="http://schemas.openxmlformats.org/officeDocument/2006/relationships/slide" Target="slide15.xml"/><Relationship Id="rId10" Type="http://schemas.openxmlformats.org/officeDocument/2006/relationships/slide" Target="slide41.xml"/><Relationship Id="rId19" Type="http://schemas.openxmlformats.org/officeDocument/2006/relationships/slide" Target="slide29.xml"/><Relationship Id="rId31" Type="http://schemas.openxmlformats.org/officeDocument/2006/relationships/slide" Target="slide21.xml"/><Relationship Id="rId44" Type="http://schemas.openxmlformats.org/officeDocument/2006/relationships/image" Target="../media/image11.png"/><Relationship Id="rId4" Type="http://schemas.openxmlformats.org/officeDocument/2006/relationships/slide" Target="slide9.xml"/><Relationship Id="rId9" Type="http://schemas.openxmlformats.org/officeDocument/2006/relationships/slide" Target="slide32.xml"/><Relationship Id="rId14" Type="http://schemas.openxmlformats.org/officeDocument/2006/relationships/slide" Target="slide24.xml"/><Relationship Id="rId22" Type="http://schemas.openxmlformats.org/officeDocument/2006/relationships/slide" Target="slide38.xml"/><Relationship Id="rId27" Type="http://schemas.openxmlformats.org/officeDocument/2006/relationships/slide" Target="slide20.xml"/><Relationship Id="rId30" Type="http://schemas.openxmlformats.org/officeDocument/2006/relationships/slide" Target="slide42.xml"/><Relationship Id="rId35" Type="http://schemas.openxmlformats.org/officeDocument/2006/relationships/slide" Target="slide44.xml"/><Relationship Id="rId43" Type="http://schemas.openxmlformats.org/officeDocument/2006/relationships/image" Target="../media/image10.png"/><Relationship Id="rId48"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14" name="Rechteck 13"/>
          <p:cNvSpPr/>
          <p:nvPr/>
        </p:nvSpPr>
        <p:spPr>
          <a:xfrm>
            <a:off x="2289600" y="830360"/>
            <a:ext cx="8042400" cy="506919"/>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15" name="Rechteck 14"/>
          <p:cNvSpPr/>
          <p:nvPr/>
        </p:nvSpPr>
        <p:spPr>
          <a:xfrm>
            <a:off x="2289600" y="832592"/>
            <a:ext cx="8042400" cy="506919"/>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11" name="Rechteck 10"/>
          <p:cNvSpPr/>
          <p:nvPr/>
        </p:nvSpPr>
        <p:spPr>
          <a:xfrm>
            <a:off x="-259200" y="1484713"/>
            <a:ext cx="8935200" cy="1574346"/>
          </a:xfrm>
          <a:prstGeom prst="rect">
            <a:avLst/>
          </a:prstGeom>
          <a:solidFill>
            <a:schemeClr val="dk1"/>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12" name="Rechteck 11"/>
          <p:cNvSpPr/>
          <p:nvPr/>
        </p:nvSpPr>
        <p:spPr>
          <a:xfrm>
            <a:off x="-252000" y="1483772"/>
            <a:ext cx="8935200" cy="1574346"/>
          </a:xfrm>
          <a:prstGeom prst="rect">
            <a:avLst/>
          </a:prstGeom>
          <a:solidFill>
            <a:schemeClr val="dk1"/>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13" name="Rechteck 12"/>
          <p:cNvSpPr/>
          <p:nvPr/>
        </p:nvSpPr>
        <p:spPr>
          <a:xfrm>
            <a:off x="-252000" y="1484713"/>
            <a:ext cx="8935200" cy="1574346"/>
          </a:xfrm>
          <a:prstGeom prst="rect">
            <a:avLst/>
          </a:prstGeom>
          <a:solidFill>
            <a:schemeClr val="dk1"/>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9" name="Rechteck 8"/>
          <p:cNvSpPr/>
          <p:nvPr/>
        </p:nvSpPr>
        <p:spPr>
          <a:xfrm>
            <a:off x="-252000" y="1485654"/>
            <a:ext cx="8935200" cy="1574346"/>
          </a:xfrm>
          <a:prstGeom prst="rect">
            <a:avLst/>
          </a:prstGeom>
          <a:solidFill>
            <a:schemeClr val="dk1"/>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10" name="Rechteck 9"/>
          <p:cNvSpPr/>
          <p:nvPr/>
        </p:nvSpPr>
        <p:spPr>
          <a:xfrm>
            <a:off x="-244800" y="1484713"/>
            <a:ext cx="8935200" cy="1574346"/>
          </a:xfrm>
          <a:prstGeom prst="rect">
            <a:avLst/>
          </a:prstGeom>
          <a:solidFill>
            <a:schemeClr val="dk1"/>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3" name="Rechteck 2"/>
          <p:cNvSpPr/>
          <p:nvPr/>
        </p:nvSpPr>
        <p:spPr>
          <a:xfrm>
            <a:off x="-244800" y="1485654"/>
            <a:ext cx="8935200" cy="1574346"/>
          </a:xfrm>
          <a:prstGeom prst="rect">
            <a:avLst/>
          </a:prstGeom>
          <a:solidFill>
            <a:schemeClr val="dk1"/>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2" name="Titel 1"/>
          <p:cNvSpPr>
            <a:spLocks noGrp="1"/>
          </p:cNvSpPr>
          <p:nvPr>
            <p:ph type="ctrTitle"/>
          </p:nvPr>
        </p:nvSpPr>
        <p:spPr>
          <a:xfrm>
            <a:off x="0" y="2038231"/>
            <a:ext cx="8440614" cy="911836"/>
          </a:xfrm>
        </p:spPr>
        <p:txBody>
          <a:bodyPr/>
          <a:lstStyle/>
          <a:p>
            <a:r>
              <a:rPr lang="de-DE" sz="4000" dirty="0"/>
              <a:t>Korpushermeneutik</a:t>
            </a:r>
            <a:br>
              <a:rPr lang="de-DE" sz="4000" dirty="0"/>
            </a:br>
            <a:r>
              <a:rPr lang="de-DE" sz="2800" dirty="0"/>
              <a:t>Ansatz und Werkzeug </a:t>
            </a:r>
            <a:br>
              <a:rPr lang="de-DE" sz="2800" dirty="0"/>
            </a:br>
            <a:r>
              <a:rPr lang="de-DE" sz="2800" dirty="0"/>
              <a:t>zur Analyse großer Textkorpora</a:t>
            </a:r>
            <a:endParaRPr lang="de-DE" sz="2800" dirty="0">
              <a:latin typeface="Segoe UI Light" panose="020B0502040204020203" pitchFamily="34" charset="0"/>
            </a:endParaRPr>
          </a:p>
        </p:txBody>
      </p:sp>
      <p:sp>
        <p:nvSpPr>
          <p:cNvPr id="5" name="Rechteck 4"/>
          <p:cNvSpPr/>
          <p:nvPr/>
        </p:nvSpPr>
        <p:spPr>
          <a:xfrm>
            <a:off x="2289600" y="833236"/>
            <a:ext cx="8042400" cy="506919"/>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6" name="Titel 1"/>
          <p:cNvSpPr txBox="1">
            <a:spLocks/>
          </p:cNvSpPr>
          <p:nvPr/>
        </p:nvSpPr>
        <p:spPr>
          <a:xfrm>
            <a:off x="2234114" y="359020"/>
            <a:ext cx="6206501" cy="911836"/>
          </a:xfrm>
          <a:prstGeom prst="rect">
            <a:avLst/>
          </a:prstGeom>
        </p:spPr>
        <p:txBody>
          <a:bodyPr vert="horz" lIns="91440" tIns="45720" rIns="91440" bIns="45720" rtlCol="0" anchor="b">
            <a:noAutofit/>
          </a:bodyPr>
          <a:lstStyle>
            <a:lvl1pPr algn="r" defTabSz="685800" rtl="0" eaLnBrk="1" latinLnBrk="0" hangingPunct="1">
              <a:lnSpc>
                <a:spcPct val="90000"/>
              </a:lnSpc>
              <a:spcBef>
                <a:spcPct val="0"/>
              </a:spcBef>
              <a:buNone/>
              <a:defRPr sz="4050" kern="1200">
                <a:solidFill>
                  <a:schemeClr val="tx1"/>
                </a:solidFill>
                <a:latin typeface="+mj-lt"/>
                <a:ea typeface="+mj-ea"/>
                <a:cs typeface="+mj-cs"/>
              </a:defRPr>
            </a:lvl1pPr>
          </a:lstStyle>
          <a:p>
            <a:r>
              <a:rPr lang="de-DE" sz="2000" dirty="0">
                <a:latin typeface="Segoe UI" panose="020B0502040204020203" pitchFamily="34" charset="0"/>
                <a:ea typeface="Segoe UI" panose="020B0502040204020203" pitchFamily="34" charset="0"/>
                <a:cs typeface="Segoe UI" panose="020B0502040204020203" pitchFamily="34" charset="0"/>
              </a:rPr>
              <a:t>DHd2016 – Modellierung. Vernetzung. Visualisierung. </a:t>
            </a:r>
          </a:p>
        </p:txBody>
      </p:sp>
      <p:sp>
        <p:nvSpPr>
          <p:cNvPr id="7" name="Rechteck 6"/>
          <p:cNvSpPr/>
          <p:nvPr/>
        </p:nvSpPr>
        <p:spPr>
          <a:xfrm>
            <a:off x="3334044" y="3160119"/>
            <a:ext cx="6875557" cy="506919"/>
          </a:xfrm>
          <a:prstGeom prst="rect">
            <a:avLst/>
          </a:prstGeom>
          <a:solidFill>
            <a:schemeClr val="dk1"/>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8" name="Titel 1"/>
          <p:cNvSpPr txBox="1">
            <a:spLocks/>
          </p:cNvSpPr>
          <p:nvPr/>
        </p:nvSpPr>
        <p:spPr>
          <a:xfrm>
            <a:off x="3334045" y="2654141"/>
            <a:ext cx="4148871" cy="911836"/>
          </a:xfrm>
          <a:prstGeom prst="rect">
            <a:avLst/>
          </a:prstGeom>
        </p:spPr>
        <p:txBody>
          <a:bodyPr vert="horz" lIns="91440" tIns="45720" rIns="91440" bIns="45720" rtlCol="0" anchor="b">
            <a:noAutofit/>
          </a:bodyPr>
          <a:lstStyle>
            <a:lvl1pPr algn="r" defTabSz="685800" rtl="0" eaLnBrk="1" latinLnBrk="0" hangingPunct="1">
              <a:lnSpc>
                <a:spcPct val="90000"/>
              </a:lnSpc>
              <a:spcBef>
                <a:spcPct val="0"/>
              </a:spcBef>
              <a:buNone/>
              <a:defRPr sz="4050" kern="1200">
                <a:solidFill>
                  <a:schemeClr val="tx1"/>
                </a:solidFill>
                <a:latin typeface="+mj-lt"/>
                <a:ea typeface="+mj-ea"/>
                <a:cs typeface="+mj-cs"/>
              </a:defRPr>
            </a:lvl1pPr>
          </a:lstStyle>
          <a:p>
            <a:pPr algn="l"/>
            <a:r>
              <a:rPr lang="de-DE" sz="1400" dirty="0">
                <a:latin typeface="Segoe UI" panose="020B0502040204020203" pitchFamily="34" charset="0"/>
                <a:ea typeface="Segoe UI" panose="020B0502040204020203" pitchFamily="34" charset="0"/>
                <a:cs typeface="Segoe UI" panose="020B0502040204020203" pitchFamily="34" charset="0"/>
              </a:rPr>
              <a:t>Referent: Jan-Oliver Rüdiger, M.A.</a:t>
            </a:r>
          </a:p>
        </p:txBody>
      </p:sp>
      <p:sp>
        <p:nvSpPr>
          <p:cNvPr id="17" name="Rechteck 16"/>
          <p:cNvSpPr/>
          <p:nvPr/>
        </p:nvSpPr>
        <p:spPr>
          <a:xfrm>
            <a:off x="2289600" y="4046332"/>
            <a:ext cx="5148000" cy="506919"/>
          </a:xfrm>
          <a:prstGeom prst="rect">
            <a:avLst/>
          </a:prstGeom>
          <a:solidFill>
            <a:schemeClr val="dk1"/>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18" name="Titel 1"/>
          <p:cNvSpPr txBox="1">
            <a:spLocks/>
          </p:cNvSpPr>
          <p:nvPr/>
        </p:nvSpPr>
        <p:spPr>
          <a:xfrm>
            <a:off x="2289600" y="3540356"/>
            <a:ext cx="5148000" cy="911836"/>
          </a:xfrm>
          <a:prstGeom prst="rect">
            <a:avLst/>
          </a:prstGeom>
        </p:spPr>
        <p:txBody>
          <a:bodyPr vert="horz" lIns="91440" tIns="45720" rIns="91440" bIns="45720" rtlCol="0" anchor="b">
            <a:noAutofit/>
          </a:bodyPr>
          <a:lstStyle>
            <a:lvl1pPr algn="r" defTabSz="685800" rtl="0" eaLnBrk="1" latinLnBrk="0" hangingPunct="1">
              <a:lnSpc>
                <a:spcPct val="90000"/>
              </a:lnSpc>
              <a:spcBef>
                <a:spcPct val="0"/>
              </a:spcBef>
              <a:buNone/>
              <a:defRPr sz="4050" kern="1200">
                <a:solidFill>
                  <a:schemeClr val="tx1"/>
                </a:solidFill>
                <a:latin typeface="+mj-lt"/>
                <a:ea typeface="+mj-ea"/>
                <a:cs typeface="+mj-cs"/>
              </a:defRPr>
            </a:lvl1pPr>
          </a:lstStyle>
          <a:p>
            <a:pPr algn="ctr"/>
            <a:r>
              <a:rPr lang="de-DE" sz="1400" dirty="0">
                <a:latin typeface="Segoe UI" panose="020B0502040204020203" pitchFamily="34" charset="0"/>
                <a:ea typeface="Segoe UI" panose="020B0502040204020203" pitchFamily="34" charset="0"/>
                <a:cs typeface="Segoe UI" panose="020B0502040204020203" pitchFamily="34" charset="0"/>
              </a:rPr>
              <a:t>Folien-Download: http://notesjor.de/ppp/dhd2016</a:t>
            </a:r>
          </a:p>
        </p:txBody>
      </p:sp>
    </p:spTree>
    <p:extLst>
      <p:ext uri="{BB962C8B-B14F-4D97-AF65-F5344CB8AC3E}">
        <p14:creationId xmlns:p14="http://schemas.microsoft.com/office/powerpoint/2010/main" val="89249965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charngr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3" cy="5143500"/>
          </a:xfrm>
          <a:prstGeom prst="rect">
            <a:avLst/>
          </a:prstGeom>
        </p:spPr>
      </p:pic>
    </p:spTree>
    <p:extLst>
      <p:ext uri="{BB962C8B-B14F-4D97-AF65-F5344CB8AC3E}">
        <p14:creationId xmlns:p14="http://schemas.microsoft.com/office/powerpoint/2010/main" val="1294921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lesbarke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22110664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silb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4161679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ch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607139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timel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90" y="1"/>
            <a:ext cx="6792913" cy="5143500"/>
          </a:xfrm>
          <a:prstGeom prst="rect">
            <a:avLst/>
          </a:prstGeom>
        </p:spPr>
      </p:pic>
    </p:spTree>
    <p:extLst>
      <p:ext uri="{BB962C8B-B14F-4D97-AF65-F5344CB8AC3E}">
        <p14:creationId xmlns:p14="http://schemas.microsoft.com/office/powerpoint/2010/main" val="309666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tt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1430492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tabel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90" y="1"/>
            <a:ext cx="6792913" cy="5143500"/>
          </a:xfrm>
          <a:prstGeom prst="rect">
            <a:avLst/>
          </a:prstGeom>
        </p:spPr>
      </p:pic>
    </p:spTree>
    <p:extLst>
      <p:ext uri="{BB962C8B-B14F-4D97-AF65-F5344CB8AC3E}">
        <p14:creationId xmlns:p14="http://schemas.microsoft.com/office/powerpoint/2010/main" val="17718067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strukturgrammati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1066685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phras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90" y="1"/>
            <a:ext cx="6792913" cy="5143500"/>
          </a:xfrm>
          <a:prstGeom prst="rect">
            <a:avLst/>
          </a:prstGeom>
        </p:spPr>
      </p:pic>
    </p:spTree>
    <p:extLst>
      <p:ext uri="{BB962C8B-B14F-4D97-AF65-F5344CB8AC3E}">
        <p14:creationId xmlns:p14="http://schemas.microsoft.com/office/powerpoint/2010/main" val="2698653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mindm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1282000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7" name="Rechteck 36"/>
          <p:cNvSpPr/>
          <p:nvPr/>
        </p:nvSpPr>
        <p:spPr>
          <a:xfrm>
            <a:off x="5934079" y="1152001"/>
            <a:ext cx="1324800" cy="13248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dirty="0"/>
          </a:p>
        </p:txBody>
      </p:sp>
      <p:sp>
        <p:nvSpPr>
          <p:cNvPr id="40" name="Rechteck 39"/>
          <p:cNvSpPr/>
          <p:nvPr/>
        </p:nvSpPr>
        <p:spPr>
          <a:xfrm>
            <a:off x="5934079" y="1152001"/>
            <a:ext cx="1324800" cy="13248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dirty="0"/>
          </a:p>
        </p:txBody>
      </p:sp>
      <p:sp>
        <p:nvSpPr>
          <p:cNvPr id="35" name="Rechteck 34"/>
          <p:cNvSpPr/>
          <p:nvPr/>
        </p:nvSpPr>
        <p:spPr>
          <a:xfrm>
            <a:off x="3956424" y="1152001"/>
            <a:ext cx="1317485" cy="13248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dirty="0"/>
          </a:p>
        </p:txBody>
      </p:sp>
      <p:sp>
        <p:nvSpPr>
          <p:cNvPr id="38" name="Rechteck 37"/>
          <p:cNvSpPr/>
          <p:nvPr/>
        </p:nvSpPr>
        <p:spPr>
          <a:xfrm>
            <a:off x="3956424" y="1152001"/>
            <a:ext cx="1317485" cy="13248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dirty="0"/>
          </a:p>
        </p:txBody>
      </p:sp>
      <p:sp>
        <p:nvSpPr>
          <p:cNvPr id="36" name="Rechteck 35"/>
          <p:cNvSpPr/>
          <p:nvPr/>
        </p:nvSpPr>
        <p:spPr>
          <a:xfrm>
            <a:off x="1976921" y="1152001"/>
            <a:ext cx="1324800" cy="13248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dirty="0"/>
          </a:p>
        </p:txBody>
      </p:sp>
      <p:sp>
        <p:nvSpPr>
          <p:cNvPr id="39" name="Rechteck 38"/>
          <p:cNvSpPr/>
          <p:nvPr/>
        </p:nvSpPr>
        <p:spPr>
          <a:xfrm>
            <a:off x="1976921" y="1152001"/>
            <a:ext cx="1324800" cy="13248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dirty="0"/>
          </a:p>
        </p:txBody>
      </p:sp>
      <p:sp>
        <p:nvSpPr>
          <p:cNvPr id="21" name="Rechteck 20"/>
          <p:cNvSpPr/>
          <p:nvPr/>
        </p:nvSpPr>
        <p:spPr>
          <a:xfrm>
            <a:off x="-144000" y="3683665"/>
            <a:ext cx="7937502" cy="105840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351" dirty="0"/>
          </a:p>
        </p:txBody>
      </p:sp>
      <p:sp>
        <p:nvSpPr>
          <p:cNvPr id="7" name="Titel 6"/>
          <p:cNvSpPr>
            <a:spLocks noGrp="1"/>
          </p:cNvSpPr>
          <p:nvPr>
            <p:ph type="title"/>
          </p:nvPr>
        </p:nvSpPr>
        <p:spPr>
          <a:xfrm>
            <a:off x="337626" y="3845667"/>
            <a:ext cx="7455877" cy="779087"/>
          </a:xfrm>
        </p:spPr>
        <p:txBody>
          <a:bodyPr anchor="ctr">
            <a:normAutofit/>
          </a:bodyPr>
          <a:lstStyle/>
          <a:p>
            <a:r>
              <a:rPr lang="de-DE" sz="2400" dirty="0"/>
              <a:t>Promotionsprojekt:</a:t>
            </a:r>
            <a:br>
              <a:rPr lang="de-DE" sz="2400" dirty="0"/>
            </a:br>
            <a:r>
              <a:rPr lang="de-DE" dirty="0"/>
              <a:t>„Korpushermeneutik – Ein korpuslinguistischer Ansatz zur Textanalyse“</a:t>
            </a:r>
            <a:endParaRPr lang="de-DE" sz="1300" dirty="0">
              <a:latin typeface="Segoe UI Light" panose="020B0502040204020203" pitchFamily="34" charset="0"/>
            </a:endParaRPr>
          </a:p>
        </p:txBody>
      </p:sp>
      <p:sp>
        <p:nvSpPr>
          <p:cNvPr id="8" name="Rechteck 7"/>
          <p:cNvSpPr/>
          <p:nvPr/>
        </p:nvSpPr>
        <p:spPr>
          <a:xfrm>
            <a:off x="4174005" y="1369765"/>
            <a:ext cx="876271" cy="88113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p>
        </p:txBody>
      </p:sp>
      <p:sp>
        <p:nvSpPr>
          <p:cNvPr id="9" name="Rechteck 8"/>
          <p:cNvSpPr/>
          <p:nvPr/>
        </p:nvSpPr>
        <p:spPr>
          <a:xfrm>
            <a:off x="2334460" y="1514965"/>
            <a:ext cx="605325" cy="60532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p>
        </p:txBody>
      </p:sp>
      <p:sp>
        <p:nvSpPr>
          <p:cNvPr id="12" name="180-Grad-Pfeil 11"/>
          <p:cNvSpPr/>
          <p:nvPr/>
        </p:nvSpPr>
        <p:spPr>
          <a:xfrm>
            <a:off x="2700000" y="705601"/>
            <a:ext cx="1836000"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13" name="180-Grad-Pfeil 12"/>
          <p:cNvSpPr/>
          <p:nvPr/>
        </p:nvSpPr>
        <p:spPr>
          <a:xfrm>
            <a:off x="4659677" y="705601"/>
            <a:ext cx="1820323"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14" name="180-Grad-Pfeil 13"/>
          <p:cNvSpPr/>
          <p:nvPr/>
        </p:nvSpPr>
        <p:spPr>
          <a:xfrm>
            <a:off x="2404800" y="511201"/>
            <a:ext cx="4348800" cy="518400"/>
          </a:xfrm>
          <a:prstGeom prst="uturnArrow">
            <a:avLst>
              <a:gd name="adj1" fmla="val 16667"/>
              <a:gd name="adj2" fmla="val 15972"/>
              <a:gd name="adj3" fmla="val 22222"/>
              <a:gd name="adj4" fmla="val 35417"/>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15" name="180-Grad-Pfeil 14"/>
          <p:cNvSpPr/>
          <p:nvPr/>
        </p:nvSpPr>
        <p:spPr>
          <a:xfrm rot="10800000">
            <a:off x="2700000" y="2599201"/>
            <a:ext cx="1836000"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16" name="180-Grad-Pfeil 15"/>
          <p:cNvSpPr/>
          <p:nvPr/>
        </p:nvSpPr>
        <p:spPr>
          <a:xfrm rot="10800000">
            <a:off x="4659677" y="2599201"/>
            <a:ext cx="1820323"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17" name="180-Grad-Pfeil 16"/>
          <p:cNvSpPr/>
          <p:nvPr/>
        </p:nvSpPr>
        <p:spPr>
          <a:xfrm rot="10800000">
            <a:off x="2404800" y="2599201"/>
            <a:ext cx="4348800" cy="518400"/>
          </a:xfrm>
          <a:prstGeom prst="uturnArrow">
            <a:avLst>
              <a:gd name="adj1" fmla="val 16667"/>
              <a:gd name="adj2" fmla="val 15972"/>
              <a:gd name="adj3" fmla="val 22222"/>
              <a:gd name="adj4" fmla="val 35417"/>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18" name="Rechteck 17"/>
          <p:cNvSpPr/>
          <p:nvPr/>
        </p:nvSpPr>
        <p:spPr>
          <a:xfrm>
            <a:off x="2344208" y="1352735"/>
            <a:ext cx="590226" cy="923330"/>
          </a:xfrm>
          <a:prstGeom prst="rect">
            <a:avLst/>
          </a:prstGeom>
          <a:noFill/>
        </p:spPr>
        <p:txBody>
          <a:bodyPr wrap="none" lIns="91440" tIns="45720" rIns="91440" bIns="45720">
            <a:spAutoFit/>
          </a:bodyPr>
          <a:lstStyle/>
          <a:p>
            <a:pPr algn="ctr"/>
            <a:r>
              <a:rPr lang="de-DE" sz="5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T</a:t>
            </a:r>
          </a:p>
        </p:txBody>
      </p:sp>
      <p:sp>
        <p:nvSpPr>
          <p:cNvPr id="19" name="Rechteck 18"/>
          <p:cNvSpPr/>
          <p:nvPr/>
        </p:nvSpPr>
        <p:spPr>
          <a:xfrm>
            <a:off x="4307507" y="1352735"/>
            <a:ext cx="609462" cy="923330"/>
          </a:xfrm>
          <a:prstGeom prst="rect">
            <a:avLst/>
          </a:prstGeom>
          <a:noFill/>
        </p:spPr>
        <p:txBody>
          <a:bodyPr wrap="none" lIns="91440" tIns="45720" rIns="91440" bIns="45720">
            <a:spAutoFit/>
          </a:bodyPr>
          <a:lstStyle/>
          <a:p>
            <a:pPr algn="ctr"/>
            <a:r>
              <a:rPr lang="de-DE" sz="5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P</a:t>
            </a:r>
          </a:p>
        </p:txBody>
      </p:sp>
      <p:sp>
        <p:nvSpPr>
          <p:cNvPr id="20" name="Rechteck 19"/>
          <p:cNvSpPr/>
          <p:nvPr/>
        </p:nvSpPr>
        <p:spPr>
          <a:xfrm>
            <a:off x="6424781" y="1352735"/>
            <a:ext cx="441163" cy="923330"/>
          </a:xfrm>
          <a:prstGeom prst="rect">
            <a:avLst/>
          </a:prstGeom>
          <a:noFill/>
        </p:spPr>
        <p:txBody>
          <a:bodyPr wrap="square" lIns="91440" tIns="45720" rIns="91440" bIns="45720">
            <a:spAutoFit/>
          </a:bodyPr>
          <a:lstStyle/>
          <a:p>
            <a:pPr algn="ctr"/>
            <a:r>
              <a:rPr lang="de-DE" sz="5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L</a:t>
            </a:r>
          </a:p>
        </p:txBody>
      </p:sp>
      <p:sp>
        <p:nvSpPr>
          <p:cNvPr id="23" name="180-Grad-Pfeil 22"/>
          <p:cNvSpPr/>
          <p:nvPr/>
        </p:nvSpPr>
        <p:spPr>
          <a:xfrm>
            <a:off x="2700000" y="705601"/>
            <a:ext cx="1836000"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24" name="180-Grad-Pfeil 23"/>
          <p:cNvSpPr/>
          <p:nvPr/>
        </p:nvSpPr>
        <p:spPr>
          <a:xfrm>
            <a:off x="4659677" y="705601"/>
            <a:ext cx="1820323"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25" name="180-Grad-Pfeil 24"/>
          <p:cNvSpPr/>
          <p:nvPr/>
        </p:nvSpPr>
        <p:spPr>
          <a:xfrm>
            <a:off x="2404800" y="511201"/>
            <a:ext cx="4348800" cy="518400"/>
          </a:xfrm>
          <a:prstGeom prst="uturnArrow">
            <a:avLst>
              <a:gd name="adj1" fmla="val 16667"/>
              <a:gd name="adj2" fmla="val 15972"/>
              <a:gd name="adj3" fmla="val 22222"/>
              <a:gd name="adj4" fmla="val 35417"/>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26" name="180-Grad-Pfeil 25"/>
          <p:cNvSpPr/>
          <p:nvPr/>
        </p:nvSpPr>
        <p:spPr>
          <a:xfrm rot="10800000">
            <a:off x="2700000" y="2599201"/>
            <a:ext cx="1836000"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27" name="180-Grad-Pfeil 26"/>
          <p:cNvSpPr/>
          <p:nvPr/>
        </p:nvSpPr>
        <p:spPr>
          <a:xfrm rot="10800000">
            <a:off x="4659677" y="2599201"/>
            <a:ext cx="1820323"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28" name="180-Grad-Pfeil 27"/>
          <p:cNvSpPr/>
          <p:nvPr/>
        </p:nvSpPr>
        <p:spPr>
          <a:xfrm rot="10800000">
            <a:off x="2404800" y="2599201"/>
            <a:ext cx="4348800" cy="518400"/>
          </a:xfrm>
          <a:prstGeom prst="uturnArrow">
            <a:avLst>
              <a:gd name="adj1" fmla="val 16667"/>
              <a:gd name="adj2" fmla="val 15972"/>
              <a:gd name="adj3" fmla="val 22222"/>
              <a:gd name="adj4" fmla="val 35417"/>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29" name="180-Grad-Pfeil 28"/>
          <p:cNvSpPr/>
          <p:nvPr/>
        </p:nvSpPr>
        <p:spPr>
          <a:xfrm>
            <a:off x="2700000" y="705601"/>
            <a:ext cx="1836000"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30" name="180-Grad-Pfeil 29"/>
          <p:cNvSpPr/>
          <p:nvPr/>
        </p:nvSpPr>
        <p:spPr>
          <a:xfrm>
            <a:off x="4659677" y="705601"/>
            <a:ext cx="1820323"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31" name="180-Grad-Pfeil 30"/>
          <p:cNvSpPr/>
          <p:nvPr/>
        </p:nvSpPr>
        <p:spPr>
          <a:xfrm>
            <a:off x="2404800" y="511201"/>
            <a:ext cx="4348800" cy="518400"/>
          </a:xfrm>
          <a:prstGeom prst="uturnArrow">
            <a:avLst>
              <a:gd name="adj1" fmla="val 16667"/>
              <a:gd name="adj2" fmla="val 15972"/>
              <a:gd name="adj3" fmla="val 22222"/>
              <a:gd name="adj4" fmla="val 35417"/>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32" name="180-Grad-Pfeil 31"/>
          <p:cNvSpPr/>
          <p:nvPr/>
        </p:nvSpPr>
        <p:spPr>
          <a:xfrm rot="10800000">
            <a:off x="2700000" y="2599201"/>
            <a:ext cx="1836000"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33" name="180-Grad-Pfeil 32"/>
          <p:cNvSpPr/>
          <p:nvPr/>
        </p:nvSpPr>
        <p:spPr>
          <a:xfrm rot="10800000">
            <a:off x="4659677" y="2599201"/>
            <a:ext cx="1820323" cy="324000"/>
          </a:xfrm>
          <a:prstGeom prst="uturnArrow">
            <a:avLst>
              <a:gd name="adj1" fmla="val 25000"/>
              <a:gd name="adj2" fmla="val 25000"/>
              <a:gd name="adj3" fmla="val 25000"/>
              <a:gd name="adj4" fmla="val 43750"/>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
        <p:nvSpPr>
          <p:cNvPr id="34" name="180-Grad-Pfeil 33"/>
          <p:cNvSpPr/>
          <p:nvPr/>
        </p:nvSpPr>
        <p:spPr>
          <a:xfrm rot="10800000">
            <a:off x="2404800" y="2599201"/>
            <a:ext cx="4348800" cy="518400"/>
          </a:xfrm>
          <a:prstGeom prst="uturnArrow">
            <a:avLst>
              <a:gd name="adj1" fmla="val 16667"/>
              <a:gd name="adj2" fmla="val 15972"/>
              <a:gd name="adj3" fmla="val 22222"/>
              <a:gd name="adj4" fmla="val 35417"/>
              <a:gd name="adj5" fmla="val 100000"/>
            </a:avLst>
          </a:prstGeom>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dk1"/>
          </a:lnRef>
          <a:fillRef idx="1">
            <a:schemeClr val="lt1"/>
          </a:fillRef>
          <a:effectRef idx="0">
            <a:schemeClr val="dk1"/>
          </a:effectRef>
          <a:fontRef idx="minor">
            <a:schemeClr val="dk1"/>
          </a:fontRef>
        </p:style>
        <p:txBody>
          <a:bodyPr rtlCol="0" anchor="ctr"/>
          <a:lstStyle/>
          <a:p>
            <a:pPr algn="ctr"/>
            <a:endParaRPr lang="de-DE" sz="1351" dirty="0">
              <a:solidFill>
                <a:schemeClr val="tx1"/>
              </a:solidFill>
            </a:endParaRPr>
          </a:p>
        </p:txBody>
      </p:sp>
    </p:spTree>
    <p:extLst>
      <p:ext uri="{BB962C8B-B14F-4D97-AF65-F5344CB8AC3E}">
        <p14:creationId xmlns:p14="http://schemas.microsoft.com/office/powerpoint/2010/main" val="7518714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verglei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2906812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tabel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2284208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piv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3" cy="5143500"/>
          </a:xfrm>
          <a:prstGeom prst="rect">
            <a:avLst/>
          </a:prstGeom>
        </p:spPr>
      </p:pic>
    </p:spTree>
    <p:extLst>
      <p:ext uri="{BB962C8B-B14F-4D97-AF65-F5344CB8AC3E}">
        <p14:creationId xmlns:p14="http://schemas.microsoft.com/office/powerpoint/2010/main" val="1251086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ed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3" cy="5143500"/>
          </a:xfrm>
          <a:prstGeom prst="rect">
            <a:avLst/>
          </a:prstGeom>
        </p:spPr>
      </p:pic>
    </p:spTree>
    <p:extLst>
      <p:ext uri="{BB962C8B-B14F-4D97-AF65-F5344CB8AC3E}">
        <p14:creationId xmlns:p14="http://schemas.microsoft.com/office/powerpoint/2010/main" val="3703127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tabel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90" y="1"/>
            <a:ext cx="6792913" cy="5143500"/>
          </a:xfrm>
          <a:prstGeom prst="rect">
            <a:avLst/>
          </a:prstGeom>
        </p:spPr>
      </p:pic>
    </p:spTree>
    <p:extLst>
      <p:ext uri="{BB962C8B-B14F-4D97-AF65-F5344CB8AC3E}">
        <p14:creationId xmlns:p14="http://schemas.microsoft.com/office/powerpoint/2010/main" val="2962406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mehrw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2085706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pol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3" cy="5143500"/>
          </a:xfrm>
          <a:prstGeom prst="rect">
            <a:avLst/>
          </a:prstGeom>
        </p:spPr>
      </p:pic>
    </p:spTree>
    <p:extLst>
      <p:ext uri="{BB962C8B-B14F-4D97-AF65-F5344CB8AC3E}">
        <p14:creationId xmlns:p14="http://schemas.microsoft.com/office/powerpoint/2010/main" val="25271399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mindm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1913358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wol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3" cy="5143501"/>
          </a:xfrm>
          <a:prstGeom prst="rect">
            <a:avLst/>
          </a:prstGeom>
        </p:spPr>
      </p:pic>
    </p:spTree>
    <p:extLst>
      <p:ext uri="{BB962C8B-B14F-4D97-AF65-F5344CB8AC3E}">
        <p14:creationId xmlns:p14="http://schemas.microsoft.com/office/powerpoint/2010/main" val="4331586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3" name="kookk-verglei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1"/>
          </a:xfrm>
          <a:prstGeom prst="rect">
            <a:avLst/>
          </a:prstGeom>
        </p:spPr>
      </p:pic>
    </p:spTree>
    <p:extLst>
      <p:ext uri="{BB962C8B-B14F-4D97-AF65-F5344CB8AC3E}">
        <p14:creationId xmlns:p14="http://schemas.microsoft.com/office/powerpoint/2010/main" val="201950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4" name="Rechteck 23"/>
          <p:cNvSpPr/>
          <p:nvPr/>
        </p:nvSpPr>
        <p:spPr>
          <a:xfrm>
            <a:off x="-114990" y="-37698"/>
            <a:ext cx="9381391" cy="5336899"/>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a:p>
        </p:txBody>
      </p:sp>
      <p:sp>
        <p:nvSpPr>
          <p:cNvPr id="27" name="Rechteck 26"/>
          <p:cNvSpPr/>
          <p:nvPr/>
        </p:nvSpPr>
        <p:spPr>
          <a:xfrm>
            <a:off x="-114990" y="-47772"/>
            <a:ext cx="9381391" cy="5336899"/>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a:p>
        </p:txBody>
      </p:sp>
      <p:grpSp>
        <p:nvGrpSpPr>
          <p:cNvPr id="6" name="Gruppieren 5"/>
          <p:cNvGrpSpPr/>
          <p:nvPr/>
        </p:nvGrpSpPr>
        <p:grpSpPr>
          <a:xfrm>
            <a:off x="3834521" y="2095667"/>
            <a:ext cx="1324800" cy="1324800"/>
            <a:chOff x="3834521" y="2095666"/>
            <a:chExt cx="1324800" cy="1324800"/>
          </a:xfrm>
        </p:grpSpPr>
        <p:sp>
          <p:nvSpPr>
            <p:cNvPr id="9" name="Rechteck 8"/>
            <p:cNvSpPr/>
            <p:nvPr/>
          </p:nvSpPr>
          <p:spPr>
            <a:xfrm>
              <a:off x="3834521" y="2095666"/>
              <a:ext cx="1324800" cy="132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de-DE" sz="1351">
                <a:latin typeface="Segoe UI" panose="020B0502040204020203" pitchFamily="34" charset="0"/>
                <a:ea typeface="Segoe UI" panose="020B0502040204020203" pitchFamily="34" charset="0"/>
                <a:cs typeface="Segoe UI" panose="020B0502040204020203" pitchFamily="34" charset="0"/>
              </a:endParaRPr>
            </a:p>
          </p:txBody>
        </p:sp>
        <p:sp>
          <p:nvSpPr>
            <p:cNvPr id="18" name="Rechteck 17"/>
            <p:cNvSpPr/>
            <p:nvPr/>
          </p:nvSpPr>
          <p:spPr>
            <a:xfrm>
              <a:off x="4201809" y="2296401"/>
              <a:ext cx="590226" cy="923330"/>
            </a:xfrm>
            <a:prstGeom prst="rect">
              <a:avLst/>
            </a:prstGeom>
            <a:noFill/>
          </p:spPr>
          <p:txBody>
            <a:bodyPr wrap="none" lIns="91440" tIns="45720" rIns="91440" bIns="45720">
              <a:spAutoFit/>
            </a:bodyPr>
            <a:lstStyle/>
            <a:p>
              <a:pPr algn="ctr"/>
              <a:r>
                <a:rPr lang="de-DE" sz="5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T</a:t>
              </a:r>
            </a:p>
          </p:txBody>
        </p:sp>
      </p:grpSp>
      <p:sp>
        <p:nvSpPr>
          <p:cNvPr id="22" name="Rechteck 21"/>
          <p:cNvSpPr/>
          <p:nvPr/>
        </p:nvSpPr>
        <p:spPr>
          <a:xfrm>
            <a:off x="1641600" y="1186427"/>
            <a:ext cx="6328800" cy="584775"/>
          </a:xfrm>
          <a:prstGeom prst="rect">
            <a:avLst/>
          </a:prstGeom>
          <a:noFill/>
        </p:spPr>
        <p:txBody>
          <a:bodyPr wrap="square" lIns="91440" tIns="45720" rIns="91440" bIns="45720">
            <a:spAutoFit/>
          </a:bodyPr>
          <a:lstStyle/>
          <a:p>
            <a:pPr algn="ctr"/>
            <a:r>
              <a:rPr lang="de-DE" sz="32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Hermeneutik + Korpuslinguistik</a:t>
            </a:r>
          </a:p>
        </p:txBody>
      </p:sp>
      <p:cxnSp>
        <p:nvCxnSpPr>
          <p:cNvPr id="3" name="Gerader Verbinder 2"/>
          <p:cNvCxnSpPr/>
          <p:nvPr/>
        </p:nvCxnSpPr>
        <p:spPr>
          <a:xfrm flipV="1">
            <a:off x="4496920" y="136801"/>
            <a:ext cx="0" cy="1188000"/>
          </a:xfrm>
          <a:prstGeom prst="line">
            <a:avLst/>
          </a:prstGeom>
          <a:ln w="28575">
            <a:solidFill>
              <a:schemeClr val="tx1">
                <a:alpha val="57000"/>
              </a:schemeClr>
            </a:solidFill>
            <a:prstDash val="lgDash"/>
          </a:ln>
        </p:spPr>
        <p:style>
          <a:lnRef idx="1">
            <a:schemeClr val="dk1"/>
          </a:lnRef>
          <a:fillRef idx="0">
            <a:schemeClr val="dk1"/>
          </a:fillRef>
          <a:effectRef idx="0">
            <a:schemeClr val="dk1"/>
          </a:effectRef>
          <a:fontRef idx="minor">
            <a:schemeClr val="tx1"/>
          </a:fontRef>
        </p:style>
      </p:cxnSp>
      <p:sp>
        <p:nvSpPr>
          <p:cNvPr id="25" name="Rechteck 24"/>
          <p:cNvSpPr/>
          <p:nvPr/>
        </p:nvSpPr>
        <p:spPr>
          <a:xfrm>
            <a:off x="3187838" y="855225"/>
            <a:ext cx="1154483" cy="461665"/>
          </a:xfrm>
          <a:prstGeom prst="rect">
            <a:avLst/>
          </a:prstGeom>
          <a:noFill/>
        </p:spPr>
        <p:txBody>
          <a:bodyPr wrap="none" lIns="91440" tIns="45720" rIns="91440" bIns="45720">
            <a:spAutoFit/>
          </a:bodyPr>
          <a:lstStyle/>
          <a:p>
            <a:pPr algn="r"/>
            <a:r>
              <a:rPr lang="de-DE" sz="2400" b="1" dirty="0">
                <a:ln w="9525">
                  <a:solidFill>
                    <a:schemeClr val="bg1"/>
                  </a:solidFill>
                  <a:prstDash val="solid"/>
                </a:ln>
                <a:effectLst>
                  <a:outerShdw blurRad="12700" dist="38100" dir="2700000" algn="tl" rotWithShape="0">
                    <a:schemeClr val="bg1">
                      <a:lumMod val="50000"/>
                    </a:schemeClr>
                  </a:outerShdw>
                </a:effectLst>
                <a:latin typeface="Segoe UI Light" panose="020B0502040204020203" pitchFamily="34" charset="0"/>
                <a:ea typeface="Segoe UI" panose="020B0502040204020203" pitchFamily="34" charset="0"/>
                <a:cs typeface="Segoe UI" panose="020B0502040204020203" pitchFamily="34" charset="0"/>
              </a:rPr>
              <a:t>Theorie</a:t>
            </a:r>
          </a:p>
        </p:txBody>
      </p:sp>
      <p:sp>
        <p:nvSpPr>
          <p:cNvPr id="26" name="Rechteck 25"/>
          <p:cNvSpPr/>
          <p:nvPr/>
        </p:nvSpPr>
        <p:spPr>
          <a:xfrm>
            <a:off x="4653623" y="847870"/>
            <a:ext cx="1146468"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Light" panose="020B0502040204020203" pitchFamily="34" charset="0"/>
                <a:ea typeface="Segoe UI" panose="020B0502040204020203" pitchFamily="34" charset="0"/>
                <a:cs typeface="Segoe UI" panose="020B0502040204020203" pitchFamily="34" charset="0"/>
              </a:rPr>
              <a:t>Empirie</a:t>
            </a:r>
          </a:p>
        </p:txBody>
      </p:sp>
      <p:grpSp>
        <p:nvGrpSpPr>
          <p:cNvPr id="7" name="Gruppieren 6"/>
          <p:cNvGrpSpPr/>
          <p:nvPr/>
        </p:nvGrpSpPr>
        <p:grpSpPr>
          <a:xfrm>
            <a:off x="3854953" y="2066001"/>
            <a:ext cx="1283941" cy="1354465"/>
            <a:chOff x="3854950" y="2066001"/>
            <a:chExt cx="1283940" cy="1354465"/>
          </a:xfrm>
        </p:grpSpPr>
        <p:sp>
          <p:nvSpPr>
            <p:cNvPr id="21" name="Rechteck 20"/>
            <p:cNvSpPr/>
            <p:nvPr/>
          </p:nvSpPr>
          <p:spPr>
            <a:xfrm>
              <a:off x="3854950" y="2958801"/>
              <a:ext cx="1283940"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Theorie</a:t>
              </a:r>
            </a:p>
          </p:txBody>
        </p:sp>
        <p:sp>
          <p:nvSpPr>
            <p:cNvPr id="28" name="Rechteck 27"/>
            <p:cNvSpPr/>
            <p:nvPr/>
          </p:nvSpPr>
          <p:spPr>
            <a:xfrm>
              <a:off x="4196399" y="2066001"/>
              <a:ext cx="620683"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KH</a:t>
              </a:r>
            </a:p>
          </p:txBody>
        </p:sp>
      </p:grpSp>
      <p:sp>
        <p:nvSpPr>
          <p:cNvPr id="11" name="Rechteck 10"/>
          <p:cNvSpPr/>
          <p:nvPr/>
        </p:nvSpPr>
        <p:spPr>
          <a:xfrm>
            <a:off x="1067962" y="493927"/>
            <a:ext cx="3274358" cy="461665"/>
          </a:xfrm>
          <a:prstGeom prst="rect">
            <a:avLst/>
          </a:prstGeom>
          <a:noFill/>
        </p:spPr>
        <p:txBody>
          <a:bodyPr wrap="none" lIns="91440" tIns="45720" rIns="91440" bIns="45720">
            <a:spAutoFit/>
          </a:bodyPr>
          <a:lstStyle/>
          <a:p>
            <a:pPr algn="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Literaturwissenschaft</a:t>
            </a:r>
          </a:p>
        </p:txBody>
      </p:sp>
      <p:sp>
        <p:nvSpPr>
          <p:cNvPr id="12" name="Rechteck 11"/>
          <p:cNvSpPr/>
          <p:nvPr/>
        </p:nvSpPr>
        <p:spPr>
          <a:xfrm>
            <a:off x="4657001" y="493927"/>
            <a:ext cx="3002168"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Sprachwissenschaft</a:t>
            </a:r>
          </a:p>
        </p:txBody>
      </p:sp>
      <p:cxnSp>
        <p:nvCxnSpPr>
          <p:cNvPr id="13" name="Gerader Verbinder 12"/>
          <p:cNvCxnSpPr/>
          <p:nvPr/>
        </p:nvCxnSpPr>
        <p:spPr>
          <a:xfrm flipV="1">
            <a:off x="4496907" y="1720851"/>
            <a:ext cx="0" cy="256028"/>
          </a:xfrm>
          <a:prstGeom prst="line">
            <a:avLst/>
          </a:prstGeom>
          <a:ln w="28575">
            <a:solidFill>
              <a:schemeClr val="tx1">
                <a:alpha val="57000"/>
              </a:schemeClr>
            </a:solidFill>
            <a:prstDash val="lgDash"/>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6" name="Rechteck 15"/>
          <p:cNvSpPr/>
          <p:nvPr/>
        </p:nvSpPr>
        <p:spPr>
          <a:xfrm>
            <a:off x="260900" y="840177"/>
            <a:ext cx="3050835"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Light" panose="020B0502040204020203" pitchFamily="34" charset="0"/>
                <a:ea typeface="Segoe UI" panose="020B0502040204020203" pitchFamily="34" charset="0"/>
                <a:cs typeface="Segoe UI" panose="020B0502040204020203" pitchFamily="34" charset="0"/>
              </a:rPr>
              <a:t>… / Deduktiv / </a:t>
            </a:r>
            <a:r>
              <a:rPr lang="de-DE" sz="2400" b="1" dirty="0" err="1">
                <a:ln w="9525">
                  <a:solidFill>
                    <a:schemeClr val="bg1"/>
                  </a:solidFill>
                  <a:prstDash val="solid"/>
                </a:ln>
                <a:effectLst>
                  <a:outerShdw blurRad="12700" dist="38100" dir="2700000" algn="tl" rotWithShape="0">
                    <a:schemeClr val="bg1">
                      <a:lumMod val="50000"/>
                    </a:schemeClr>
                  </a:outerShdw>
                </a:effectLst>
                <a:latin typeface="Segoe UI Light" panose="020B0502040204020203" pitchFamily="34" charset="0"/>
                <a:ea typeface="Segoe UI" panose="020B0502040204020203" pitchFamily="34" charset="0"/>
                <a:cs typeface="Segoe UI" panose="020B0502040204020203" pitchFamily="34" charset="0"/>
              </a:rPr>
              <a:t>Based</a:t>
            </a:r>
            <a:r>
              <a:rPr lang="de-DE" sz="2400" b="1" dirty="0">
                <a:ln w="9525">
                  <a:solidFill>
                    <a:schemeClr val="bg1"/>
                  </a:solidFill>
                  <a:prstDash val="solid"/>
                </a:ln>
                <a:effectLst>
                  <a:outerShdw blurRad="12700" dist="38100" dir="2700000" algn="tl" rotWithShape="0">
                    <a:schemeClr val="bg1">
                      <a:lumMod val="50000"/>
                    </a:schemeClr>
                  </a:outerShdw>
                </a:effectLst>
                <a:latin typeface="Segoe UI Light" panose="020B0502040204020203" pitchFamily="34" charset="0"/>
                <a:ea typeface="Segoe UI" panose="020B0502040204020203" pitchFamily="34" charset="0"/>
                <a:cs typeface="Segoe UI" panose="020B0502040204020203" pitchFamily="34" charset="0"/>
              </a:rPr>
              <a:t> /</a:t>
            </a:r>
          </a:p>
        </p:txBody>
      </p:sp>
      <p:sp>
        <p:nvSpPr>
          <p:cNvPr id="17" name="Rechteck 16"/>
          <p:cNvSpPr/>
          <p:nvPr/>
        </p:nvSpPr>
        <p:spPr>
          <a:xfrm>
            <a:off x="5661672" y="847870"/>
            <a:ext cx="2985112"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Light" panose="020B0502040204020203" pitchFamily="34" charset="0"/>
                <a:ea typeface="Segoe UI" panose="020B0502040204020203" pitchFamily="34" charset="0"/>
                <a:cs typeface="Segoe UI" panose="020B0502040204020203" pitchFamily="34" charset="0"/>
              </a:rPr>
              <a:t>/ Driven / Induktiv / …</a:t>
            </a:r>
          </a:p>
        </p:txBody>
      </p:sp>
      <p:sp>
        <p:nvSpPr>
          <p:cNvPr id="19" name="Rechteck 18"/>
          <p:cNvSpPr/>
          <p:nvPr/>
        </p:nvSpPr>
        <p:spPr>
          <a:xfrm>
            <a:off x="5226858" y="2127804"/>
            <a:ext cx="2980303" cy="1200329"/>
          </a:xfrm>
          <a:prstGeom prst="rect">
            <a:avLst/>
          </a:prstGeom>
          <a:noFill/>
        </p:spPr>
        <p:txBody>
          <a:bodyPr wrap="none" lIns="91440" tIns="45720" rIns="91440" bIns="45720">
            <a:spAutoFit/>
          </a:bodyPr>
          <a:lstStyle/>
          <a:p>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U. </a:t>
            </a:r>
            <a:r>
              <a:rPr lang="de-DE" sz="2400" b="1" dirty="0" err="1">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Haß</a:t>
            </a: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 (2007)</a:t>
            </a:r>
          </a:p>
          <a:p>
            <a:r>
              <a:rPr lang="de-DE" sz="16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Korpus-Hermeneutik: zur </a:t>
            </a:r>
            <a:br>
              <a:rPr lang="de-DE" sz="16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br>
            <a:r>
              <a:rPr lang="de-DE" sz="16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hermeneutischen Methodik </a:t>
            </a:r>
            <a:br>
              <a:rPr lang="de-DE" sz="16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br>
            <a:r>
              <a:rPr lang="de-DE" sz="16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in der lexikalischen Semantik</a:t>
            </a:r>
          </a:p>
        </p:txBody>
      </p:sp>
      <p:sp>
        <p:nvSpPr>
          <p:cNvPr id="20" name="Rechteck 19"/>
          <p:cNvSpPr/>
          <p:nvPr/>
        </p:nvSpPr>
        <p:spPr>
          <a:xfrm>
            <a:off x="676801" y="2127805"/>
            <a:ext cx="3085792" cy="1200329"/>
          </a:xfrm>
          <a:prstGeom prst="rect">
            <a:avLst/>
          </a:prstGeom>
          <a:noFill/>
        </p:spPr>
        <p:txBody>
          <a:bodyPr wrap="square" lIns="91440" tIns="45720" rIns="91440" bIns="45720">
            <a:spAutoFit/>
          </a:bodyPr>
          <a:lstStyle/>
          <a:p>
            <a:pPr algn="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W. </a:t>
            </a:r>
            <a:r>
              <a:rPr lang="de-DE" sz="2400" b="1" dirty="0" err="1">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Teubert</a:t>
            </a: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 (2006)</a:t>
            </a:r>
          </a:p>
          <a:p>
            <a:pPr algn="r"/>
            <a:r>
              <a:rPr lang="de-DE" sz="16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Korpuslinguistik, Hermeneutik und die soziale Konstruktion der Wirklichkeit.</a:t>
            </a:r>
          </a:p>
        </p:txBody>
      </p:sp>
      <p:sp>
        <p:nvSpPr>
          <p:cNvPr id="23" name="Rechteck 22"/>
          <p:cNvSpPr/>
          <p:nvPr/>
        </p:nvSpPr>
        <p:spPr>
          <a:xfrm>
            <a:off x="676801" y="3671447"/>
            <a:ext cx="7970784" cy="1015663"/>
          </a:xfrm>
          <a:prstGeom prst="rect">
            <a:avLst/>
          </a:prstGeom>
          <a:noFill/>
        </p:spPr>
        <p:txBody>
          <a:bodyPr wrap="square" lIns="91440" tIns="45720" rIns="91440" bIns="45720">
            <a:spAutoFit/>
          </a:bodyPr>
          <a:lstStyle/>
          <a:p>
            <a:r>
              <a:rPr lang="de-DE" sz="20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1. Die Analyse muss mehrere abwechselnde Zyklen durchlaufen</a:t>
            </a:r>
          </a:p>
          <a:p>
            <a:r>
              <a:rPr lang="de-DE" sz="20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2. Die Entwicklung des Wissens geschieht durch Falsifikation</a:t>
            </a:r>
          </a:p>
          <a:p>
            <a:r>
              <a:rPr lang="de-DE" sz="20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3. Aufzeigen (Visualisieren) von Handlungsmöglichkeiten</a:t>
            </a:r>
          </a:p>
        </p:txBody>
      </p:sp>
    </p:spTree>
    <p:extLst>
      <p:ext uri="{BB962C8B-B14F-4D97-AF65-F5344CB8AC3E}">
        <p14:creationId xmlns:p14="http://schemas.microsoft.com/office/powerpoint/2010/main" val="184740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p:bldP spid="11" grpId="0"/>
      <p:bldP spid="12" grpId="0"/>
      <p:bldP spid="16" grpId="0"/>
      <p:bldP spid="17" grpId="0"/>
      <p:bldP spid="19" grpId="0"/>
      <p:bldP spid="20"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tabel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90" y="-1"/>
            <a:ext cx="6792913" cy="5143501"/>
          </a:xfrm>
          <a:prstGeom prst="rect">
            <a:avLst/>
          </a:prstGeom>
        </p:spPr>
      </p:pic>
    </p:spTree>
    <p:extLst>
      <p:ext uri="{BB962C8B-B14F-4D97-AF65-F5344CB8AC3E}">
        <p14:creationId xmlns:p14="http://schemas.microsoft.com/office/powerpoint/2010/main" val="27431634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nor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14368624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3" name="kreuzverglei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3917811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3" name="keywo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430410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verglei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90" y="1"/>
            <a:ext cx="6792913" cy="5143500"/>
          </a:xfrm>
          <a:prstGeom prst="rect">
            <a:avLst/>
          </a:prstGeom>
        </p:spPr>
      </p:pic>
    </p:spTree>
    <p:extLst>
      <p:ext uri="{BB962C8B-B14F-4D97-AF65-F5344CB8AC3E}">
        <p14:creationId xmlns:p14="http://schemas.microsoft.com/office/powerpoint/2010/main" val="33803705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simil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90" y="1"/>
            <a:ext cx="6792913" cy="5143501"/>
          </a:xfrm>
          <a:prstGeom prst="rect">
            <a:avLst/>
          </a:prstGeom>
        </p:spPr>
      </p:pic>
    </p:spTree>
    <p:extLst>
      <p:ext uri="{BB962C8B-B14F-4D97-AF65-F5344CB8AC3E}">
        <p14:creationId xmlns:p14="http://schemas.microsoft.com/office/powerpoint/2010/main" val="26626193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3" name="di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1"/>
          </a:xfrm>
          <a:prstGeom prst="rect">
            <a:avLst/>
          </a:prstGeom>
        </p:spPr>
      </p:pic>
    </p:spTree>
    <p:extLst>
      <p:ext uri="{BB962C8B-B14F-4D97-AF65-F5344CB8AC3E}">
        <p14:creationId xmlns:p14="http://schemas.microsoft.com/office/powerpoint/2010/main" val="409548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tabel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3591418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profi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33485217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ba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1434364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4" name="Rechteck 23"/>
          <p:cNvSpPr/>
          <p:nvPr/>
        </p:nvSpPr>
        <p:spPr>
          <a:xfrm>
            <a:off x="-114990" y="-37698"/>
            <a:ext cx="9381391" cy="5336899"/>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a:p>
        </p:txBody>
      </p:sp>
      <p:sp>
        <p:nvSpPr>
          <p:cNvPr id="27" name="Rechteck 26"/>
          <p:cNvSpPr/>
          <p:nvPr/>
        </p:nvSpPr>
        <p:spPr>
          <a:xfrm>
            <a:off x="-114990" y="-37698"/>
            <a:ext cx="9381391" cy="5336899"/>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a:p>
        </p:txBody>
      </p:sp>
      <p:grpSp>
        <p:nvGrpSpPr>
          <p:cNvPr id="6" name="Gruppieren 5"/>
          <p:cNvGrpSpPr/>
          <p:nvPr/>
        </p:nvGrpSpPr>
        <p:grpSpPr>
          <a:xfrm>
            <a:off x="122260" y="140119"/>
            <a:ext cx="1324800" cy="1324800"/>
            <a:chOff x="3834521" y="2095666"/>
            <a:chExt cx="1324800" cy="1324800"/>
          </a:xfrm>
        </p:grpSpPr>
        <p:sp>
          <p:nvSpPr>
            <p:cNvPr id="9" name="Rechteck 8"/>
            <p:cNvSpPr/>
            <p:nvPr/>
          </p:nvSpPr>
          <p:spPr>
            <a:xfrm>
              <a:off x="3834521" y="2095666"/>
              <a:ext cx="1324800" cy="132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de-DE" sz="1351">
                <a:latin typeface="Segoe UI" panose="020B0502040204020203" pitchFamily="34" charset="0"/>
                <a:ea typeface="Segoe UI" panose="020B0502040204020203" pitchFamily="34" charset="0"/>
                <a:cs typeface="Segoe UI" panose="020B0502040204020203" pitchFamily="34" charset="0"/>
              </a:endParaRPr>
            </a:p>
          </p:txBody>
        </p:sp>
        <p:sp>
          <p:nvSpPr>
            <p:cNvPr id="18" name="Rechteck 17"/>
            <p:cNvSpPr/>
            <p:nvPr/>
          </p:nvSpPr>
          <p:spPr>
            <a:xfrm>
              <a:off x="4192189" y="2296401"/>
              <a:ext cx="609462" cy="923330"/>
            </a:xfrm>
            <a:prstGeom prst="rect">
              <a:avLst/>
            </a:prstGeom>
            <a:noFill/>
          </p:spPr>
          <p:txBody>
            <a:bodyPr wrap="none" lIns="91440" tIns="45720" rIns="91440" bIns="45720">
              <a:spAutoFit/>
            </a:bodyPr>
            <a:lstStyle/>
            <a:p>
              <a:pPr algn="ctr"/>
              <a:r>
                <a:rPr lang="de-DE" sz="5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P</a:t>
              </a:r>
            </a:p>
          </p:txBody>
        </p:sp>
      </p:grpSp>
      <p:grpSp>
        <p:nvGrpSpPr>
          <p:cNvPr id="7" name="Gruppieren 6"/>
          <p:cNvGrpSpPr/>
          <p:nvPr/>
        </p:nvGrpSpPr>
        <p:grpSpPr>
          <a:xfrm>
            <a:off x="257916" y="110453"/>
            <a:ext cx="1053494" cy="1354465"/>
            <a:chOff x="3970175" y="2066001"/>
            <a:chExt cx="1053493" cy="1354465"/>
          </a:xfrm>
        </p:grpSpPr>
        <p:sp>
          <p:nvSpPr>
            <p:cNvPr id="21" name="Rechteck 20"/>
            <p:cNvSpPr/>
            <p:nvPr/>
          </p:nvSpPr>
          <p:spPr>
            <a:xfrm>
              <a:off x="3970175" y="2958801"/>
              <a:ext cx="1053493"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Praxis</a:t>
              </a:r>
            </a:p>
          </p:txBody>
        </p:sp>
        <p:sp>
          <p:nvSpPr>
            <p:cNvPr id="28" name="Rechteck 27"/>
            <p:cNvSpPr/>
            <p:nvPr/>
          </p:nvSpPr>
          <p:spPr>
            <a:xfrm>
              <a:off x="4196400" y="2066001"/>
              <a:ext cx="620682"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KH</a:t>
              </a:r>
            </a:p>
          </p:txBody>
        </p:sp>
      </p:grpSp>
      <p:pic>
        <p:nvPicPr>
          <p:cNvPr id="4" name="Grafik 3"/>
          <p:cNvPicPr>
            <a:picLocks noChangeAspect="1"/>
          </p:cNvPicPr>
          <p:nvPr/>
        </p:nvPicPr>
        <p:blipFill>
          <a:blip r:embed="rId5"/>
          <a:stretch>
            <a:fillRect/>
          </a:stretch>
        </p:blipFill>
        <p:spPr>
          <a:xfrm>
            <a:off x="3257489" y="110453"/>
            <a:ext cx="5663856" cy="4315319"/>
          </a:xfrm>
          <a:prstGeom prst="rect">
            <a:avLst/>
          </a:prstGeom>
        </p:spPr>
      </p:pic>
      <p:sp>
        <p:nvSpPr>
          <p:cNvPr id="81" name="Titel 1"/>
          <p:cNvSpPr txBox="1">
            <a:spLocks/>
          </p:cNvSpPr>
          <p:nvPr/>
        </p:nvSpPr>
        <p:spPr>
          <a:xfrm>
            <a:off x="54163" y="1963077"/>
            <a:ext cx="8691003" cy="3331891"/>
          </a:xfrm>
          <a:prstGeom prst="rect">
            <a:avLst/>
          </a:prstGeom>
        </p:spPr>
        <p:txBody>
          <a:bodyPr/>
          <a:lstStyle>
            <a:lvl1pPr algn="l" defTabSz="685800" rtl="0" eaLnBrk="1" latinLnBrk="0" hangingPunct="1">
              <a:lnSpc>
                <a:spcPct val="90000"/>
              </a:lnSpc>
              <a:spcBef>
                <a:spcPct val="0"/>
              </a:spcBef>
              <a:buNone/>
              <a:defRPr sz="2700" kern="1200">
                <a:solidFill>
                  <a:schemeClr val="tx1"/>
                </a:solidFill>
                <a:latin typeface="+mj-lt"/>
                <a:ea typeface="+mj-ea"/>
                <a:cs typeface="+mj-cs"/>
              </a:defRPr>
            </a:lvl1pPr>
          </a:lstStyle>
          <a:p>
            <a:r>
              <a:rPr lang="de-DE" sz="3200" dirty="0"/>
              <a:t>CorpusExplorer</a:t>
            </a:r>
            <a:r>
              <a:rPr lang="de-DE" sz="4000" dirty="0"/>
              <a:t/>
            </a:r>
            <a:br>
              <a:rPr lang="de-DE" sz="4000" dirty="0"/>
            </a:br>
            <a:r>
              <a:rPr lang="de-DE" sz="1800" dirty="0">
                <a:solidFill>
                  <a:srgbClr val="00B050"/>
                </a:solidFill>
              </a:rPr>
              <a:t>www.corpusexplorer.de</a:t>
            </a:r>
          </a:p>
          <a:p>
            <a:r>
              <a:rPr lang="de-DE" sz="1400" dirty="0">
                <a:latin typeface="+mn-lt"/>
              </a:rPr>
              <a:t>Kostenfrei &amp; </a:t>
            </a:r>
            <a:r>
              <a:rPr lang="de-DE" sz="1400" dirty="0" err="1">
                <a:latin typeface="+mn-lt"/>
              </a:rPr>
              <a:t>OpenSource</a:t>
            </a:r>
            <a:endParaRPr lang="de-DE" sz="1400" dirty="0">
              <a:latin typeface="+mn-lt"/>
            </a:endParaRPr>
          </a:p>
          <a:p>
            <a:endParaRPr lang="de-DE" sz="1400" dirty="0">
              <a:latin typeface="+mn-lt"/>
            </a:endParaRPr>
          </a:p>
          <a:p>
            <a:endParaRPr lang="de-DE" sz="1400" dirty="0">
              <a:latin typeface="+mn-lt"/>
            </a:endParaRPr>
          </a:p>
          <a:p>
            <a:r>
              <a:rPr lang="de-DE" sz="1400" dirty="0">
                <a:latin typeface="+mn-lt"/>
              </a:rPr>
              <a:t>Erstellt Korpora aus:</a:t>
            </a:r>
          </a:p>
          <a:p>
            <a:pPr marL="285744" indent="-285744">
              <a:buFontTx/>
              <a:buChar char="-"/>
            </a:pPr>
            <a:r>
              <a:rPr lang="de-DE" sz="1400" dirty="0">
                <a:latin typeface="+mn-lt"/>
              </a:rPr>
              <a:t>Nahezu allen Dokumenten</a:t>
            </a:r>
          </a:p>
          <a:p>
            <a:pPr marL="285744" indent="-285744">
              <a:buFontTx/>
              <a:buChar char="-"/>
            </a:pPr>
            <a:r>
              <a:rPr lang="de-DE" sz="1400" dirty="0">
                <a:latin typeface="+mn-lt"/>
              </a:rPr>
              <a:t>Importiert Annotationen</a:t>
            </a:r>
          </a:p>
          <a:p>
            <a:pPr marL="285744" indent="-285744">
              <a:buFontTx/>
              <a:buChar char="-"/>
            </a:pPr>
            <a:r>
              <a:rPr lang="de-DE" sz="1400" dirty="0">
                <a:latin typeface="+mn-lt"/>
              </a:rPr>
              <a:t>Webseiten</a:t>
            </a:r>
          </a:p>
          <a:p>
            <a:pPr marL="285744" indent="-285744">
              <a:buFontTx/>
              <a:buChar char="-"/>
            </a:pPr>
            <a:r>
              <a:rPr lang="de-DE" sz="1400" dirty="0">
                <a:latin typeface="+mn-lt"/>
              </a:rPr>
              <a:t>Twitter (bitte anfragen!)</a:t>
            </a:r>
          </a:p>
          <a:p>
            <a:endParaRPr lang="de-DE" sz="1400" dirty="0">
              <a:latin typeface="+mn-lt"/>
            </a:endParaRPr>
          </a:p>
          <a:p>
            <a:r>
              <a:rPr lang="de-DE" sz="1400" dirty="0">
                <a:latin typeface="+mn-lt"/>
              </a:rPr>
              <a:t>Technologie:</a:t>
            </a:r>
          </a:p>
          <a:p>
            <a:pPr marL="285744" indent="-285744">
              <a:buFontTx/>
              <a:buChar char="-"/>
            </a:pPr>
            <a:r>
              <a:rPr lang="de-DE" sz="1400" dirty="0">
                <a:latin typeface="+mn-lt"/>
              </a:rPr>
              <a:t>In-Memory (bis ca. 10 Mio. Token)</a:t>
            </a:r>
          </a:p>
          <a:p>
            <a:pPr marL="285744" indent="-285744">
              <a:buFontTx/>
              <a:buChar char="-"/>
            </a:pPr>
            <a:r>
              <a:rPr lang="de-DE" sz="1400" dirty="0">
                <a:latin typeface="+mn-lt"/>
              </a:rPr>
              <a:t>Erlaubt theoretisch unbegrenzte Korpusgrößen (limitiert allein durch Hardware). </a:t>
            </a:r>
          </a:p>
          <a:p>
            <a:endParaRPr lang="de-DE" sz="1400" dirty="0">
              <a:latin typeface="+mn-lt"/>
            </a:endParaRPr>
          </a:p>
        </p:txBody>
      </p:sp>
      <p:sp>
        <p:nvSpPr>
          <p:cNvPr id="82" name="Rechteck 81"/>
          <p:cNvSpPr/>
          <p:nvPr/>
        </p:nvSpPr>
        <p:spPr>
          <a:xfrm>
            <a:off x="3434894" y="1355802"/>
            <a:ext cx="786911" cy="648099"/>
          </a:xfrm>
          <a:prstGeom prst="rect">
            <a:avLst/>
          </a:prstGeom>
          <a:noFill/>
          <a:ln w="63500">
            <a:solidFill>
              <a:schemeClr val="bg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de-DE" sz="1351" dirty="0">
              <a:solidFill>
                <a:schemeClr val="lt1"/>
              </a:solidFill>
            </a:endParaRPr>
          </a:p>
        </p:txBody>
      </p:sp>
      <p:sp>
        <p:nvSpPr>
          <p:cNvPr id="83" name="Rechteck 82"/>
          <p:cNvSpPr/>
          <p:nvPr/>
        </p:nvSpPr>
        <p:spPr>
          <a:xfrm>
            <a:off x="4221805" y="1355802"/>
            <a:ext cx="826852" cy="648099"/>
          </a:xfrm>
          <a:prstGeom prst="rect">
            <a:avLst/>
          </a:prstGeom>
          <a:noFill/>
          <a:ln w="635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de-DE" sz="1351" dirty="0">
              <a:solidFill>
                <a:schemeClr val="lt1"/>
              </a:solidFill>
            </a:endParaRPr>
          </a:p>
        </p:txBody>
      </p:sp>
      <p:sp>
        <p:nvSpPr>
          <p:cNvPr id="93" name="Rechteck 92"/>
          <p:cNvSpPr/>
          <p:nvPr/>
        </p:nvSpPr>
        <p:spPr>
          <a:xfrm>
            <a:off x="5048656" y="1355801"/>
            <a:ext cx="865763" cy="648099"/>
          </a:xfrm>
          <a:prstGeom prst="rect">
            <a:avLst/>
          </a:prstGeom>
          <a:noFill/>
          <a:ln w="635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de-DE" sz="1351" dirty="0">
              <a:solidFill>
                <a:schemeClr val="lt1"/>
              </a:solidFill>
            </a:endParaRPr>
          </a:p>
        </p:txBody>
      </p:sp>
      <p:sp>
        <p:nvSpPr>
          <p:cNvPr id="96" name="Rechteck 95"/>
          <p:cNvSpPr/>
          <p:nvPr/>
        </p:nvSpPr>
        <p:spPr>
          <a:xfrm>
            <a:off x="5914417" y="1355799"/>
            <a:ext cx="826851" cy="648099"/>
          </a:xfrm>
          <a:prstGeom prst="rect">
            <a:avLst/>
          </a:prstGeom>
          <a:noFill/>
          <a:ln w="635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de-DE" sz="1351" dirty="0">
              <a:solidFill>
                <a:schemeClr val="lt1"/>
              </a:solidFill>
            </a:endParaRPr>
          </a:p>
        </p:txBody>
      </p:sp>
      <p:pic>
        <p:nvPicPr>
          <p:cNvPr id="2" name="DHd2016-Korp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08504" y="1"/>
            <a:ext cx="6035496" cy="4591455"/>
          </a:xfrm>
          <a:prstGeom prst="rect">
            <a:avLst/>
          </a:prstGeom>
        </p:spPr>
      </p:pic>
    </p:spTree>
    <p:extLst>
      <p:ext uri="{BB962C8B-B14F-4D97-AF65-F5344CB8AC3E}">
        <p14:creationId xmlns:p14="http://schemas.microsoft.com/office/powerpoint/2010/main" val="14816482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82" grpId="0" animBg="1"/>
      <p:bldP spid="83" grpId="0" animBg="1"/>
      <p:bldP spid="93" grpId="0" animBg="1"/>
      <p:bldP spid="9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piv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1096277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links-rech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3" cy="5143500"/>
          </a:xfrm>
          <a:prstGeom prst="rect">
            <a:avLst/>
          </a:prstGeom>
        </p:spPr>
      </p:pic>
    </p:spTree>
    <p:extLst>
      <p:ext uri="{BB962C8B-B14F-4D97-AF65-F5344CB8AC3E}">
        <p14:creationId xmlns:p14="http://schemas.microsoft.com/office/powerpoint/2010/main" val="3890496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komplexitä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2621716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heatm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1"/>
          </a:xfrm>
          <a:prstGeom prst="rect">
            <a:avLst/>
          </a:prstGeom>
        </p:spPr>
      </p:pic>
    </p:spTree>
    <p:extLst>
      <p:ext uri="{BB962C8B-B14F-4D97-AF65-F5344CB8AC3E}">
        <p14:creationId xmlns:p14="http://schemas.microsoft.com/office/powerpoint/2010/main" val="3358739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verglei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2840017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 name="Titel 1"/>
          <p:cNvSpPr txBox="1">
            <a:spLocks/>
          </p:cNvSpPr>
          <p:nvPr/>
        </p:nvSpPr>
        <p:spPr>
          <a:xfrm>
            <a:off x="452997" y="4097546"/>
            <a:ext cx="8691003" cy="953973"/>
          </a:xfrm>
          <a:prstGeom prst="rect">
            <a:avLst/>
          </a:prstGeom>
        </p:spPr>
        <p:txBody>
          <a:bodyPr/>
          <a:lstStyle>
            <a:lvl1pPr algn="l" defTabSz="685800" rtl="0" eaLnBrk="1" latinLnBrk="0" hangingPunct="1">
              <a:lnSpc>
                <a:spcPct val="90000"/>
              </a:lnSpc>
              <a:spcBef>
                <a:spcPct val="0"/>
              </a:spcBef>
              <a:buNone/>
              <a:defRPr sz="2700" kern="1200">
                <a:solidFill>
                  <a:schemeClr val="tx1"/>
                </a:solidFill>
                <a:latin typeface="+mj-lt"/>
                <a:ea typeface="+mj-ea"/>
                <a:cs typeface="+mj-cs"/>
              </a:defRPr>
            </a:lvl1pPr>
          </a:lstStyle>
          <a:p>
            <a:pPr algn="r"/>
            <a:r>
              <a:rPr lang="de-DE" sz="3200" dirty="0"/>
              <a:t>CorpusExplorer</a:t>
            </a:r>
            <a:r>
              <a:rPr lang="de-DE" sz="4000" dirty="0"/>
              <a:t/>
            </a:r>
            <a:br>
              <a:rPr lang="de-DE" sz="4000" dirty="0"/>
            </a:br>
            <a:r>
              <a:rPr lang="de-DE" sz="1800" dirty="0"/>
              <a:t>www.corpusexplorer.de</a:t>
            </a:r>
          </a:p>
          <a:p>
            <a:pPr algn="r"/>
            <a:r>
              <a:rPr lang="de-DE" sz="1800" dirty="0">
                <a:solidFill>
                  <a:srgbClr val="00B050"/>
                </a:solidFill>
              </a:rPr>
              <a:t>https://bitbucket.org/notesjor/corpusexplorer.sdk.extern</a:t>
            </a:r>
          </a:p>
        </p:txBody>
      </p:sp>
      <p:pic>
        <p:nvPicPr>
          <p:cNvPr id="3" name="develop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023" y="2"/>
            <a:ext cx="5865963" cy="4756185"/>
          </a:xfrm>
          <a:prstGeom prst="rect">
            <a:avLst/>
          </a:prstGeom>
        </p:spPr>
      </p:pic>
    </p:spTree>
    <p:extLst>
      <p:ext uri="{BB962C8B-B14F-4D97-AF65-F5344CB8AC3E}">
        <p14:creationId xmlns:p14="http://schemas.microsoft.com/office/powerpoint/2010/main" val="111484277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4" name="Rechteck 23"/>
          <p:cNvSpPr/>
          <p:nvPr/>
        </p:nvSpPr>
        <p:spPr>
          <a:xfrm>
            <a:off x="-114990" y="-37698"/>
            <a:ext cx="9381391" cy="5336899"/>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a:p>
        </p:txBody>
      </p:sp>
      <p:sp>
        <p:nvSpPr>
          <p:cNvPr id="27" name="Rechteck 26"/>
          <p:cNvSpPr/>
          <p:nvPr/>
        </p:nvSpPr>
        <p:spPr>
          <a:xfrm>
            <a:off x="-114990" y="-37698"/>
            <a:ext cx="9381391" cy="5336899"/>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de-DE" sz="1351"/>
          </a:p>
        </p:txBody>
      </p:sp>
      <p:grpSp>
        <p:nvGrpSpPr>
          <p:cNvPr id="3" name="Gruppieren 2"/>
          <p:cNvGrpSpPr/>
          <p:nvPr/>
        </p:nvGrpSpPr>
        <p:grpSpPr>
          <a:xfrm>
            <a:off x="7696253" y="114686"/>
            <a:ext cx="1324801" cy="1354465"/>
            <a:chOff x="122260" y="110453"/>
            <a:chExt cx="1324800" cy="1354465"/>
          </a:xfrm>
        </p:grpSpPr>
        <p:grpSp>
          <p:nvGrpSpPr>
            <p:cNvPr id="6" name="Gruppieren 5"/>
            <p:cNvGrpSpPr/>
            <p:nvPr/>
          </p:nvGrpSpPr>
          <p:grpSpPr>
            <a:xfrm>
              <a:off x="122260" y="140118"/>
              <a:ext cx="1324800" cy="1324800"/>
              <a:chOff x="3834521" y="2095666"/>
              <a:chExt cx="1324800" cy="1324800"/>
            </a:xfrm>
          </p:grpSpPr>
          <p:sp>
            <p:nvSpPr>
              <p:cNvPr id="9" name="Rechteck 8"/>
              <p:cNvSpPr/>
              <p:nvPr/>
            </p:nvSpPr>
            <p:spPr>
              <a:xfrm>
                <a:off x="3834521" y="2095666"/>
                <a:ext cx="1324800" cy="13248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de-DE" sz="1351">
                  <a:latin typeface="Segoe UI" panose="020B0502040204020203" pitchFamily="34" charset="0"/>
                  <a:ea typeface="Segoe UI" panose="020B0502040204020203" pitchFamily="34" charset="0"/>
                  <a:cs typeface="Segoe UI" panose="020B0502040204020203" pitchFamily="34" charset="0"/>
                </a:endParaRPr>
              </a:p>
            </p:txBody>
          </p:sp>
          <p:sp>
            <p:nvSpPr>
              <p:cNvPr id="18" name="Rechteck 17"/>
              <p:cNvSpPr/>
              <p:nvPr/>
            </p:nvSpPr>
            <p:spPr>
              <a:xfrm>
                <a:off x="4192190" y="2296401"/>
                <a:ext cx="609462" cy="923330"/>
              </a:xfrm>
              <a:prstGeom prst="rect">
                <a:avLst/>
              </a:prstGeom>
              <a:noFill/>
            </p:spPr>
            <p:txBody>
              <a:bodyPr wrap="none" lIns="91440" tIns="45720" rIns="91440" bIns="45720">
                <a:spAutoFit/>
              </a:bodyPr>
              <a:lstStyle/>
              <a:p>
                <a:pPr algn="ctr"/>
                <a:r>
                  <a:rPr lang="de-DE" sz="5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P</a:t>
                </a:r>
              </a:p>
            </p:txBody>
          </p:sp>
        </p:grpSp>
        <p:grpSp>
          <p:nvGrpSpPr>
            <p:cNvPr id="7" name="Gruppieren 6"/>
            <p:cNvGrpSpPr/>
            <p:nvPr/>
          </p:nvGrpSpPr>
          <p:grpSpPr>
            <a:xfrm>
              <a:off x="257914" y="110453"/>
              <a:ext cx="1053493" cy="1354465"/>
              <a:chOff x="3970175" y="2066001"/>
              <a:chExt cx="1053493" cy="1354465"/>
            </a:xfrm>
          </p:grpSpPr>
          <p:sp>
            <p:nvSpPr>
              <p:cNvPr id="21" name="Rechteck 20"/>
              <p:cNvSpPr/>
              <p:nvPr/>
            </p:nvSpPr>
            <p:spPr>
              <a:xfrm>
                <a:off x="3970175" y="2958801"/>
                <a:ext cx="1053493"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Praxis</a:t>
                </a:r>
              </a:p>
            </p:txBody>
          </p:sp>
          <p:sp>
            <p:nvSpPr>
              <p:cNvPr id="28" name="Rechteck 27"/>
              <p:cNvSpPr/>
              <p:nvPr/>
            </p:nvSpPr>
            <p:spPr>
              <a:xfrm>
                <a:off x="4196400" y="2066001"/>
                <a:ext cx="620682" cy="461665"/>
              </a:xfrm>
              <a:prstGeom prst="rect">
                <a:avLst/>
              </a:prstGeom>
              <a:noFill/>
            </p:spPr>
            <p:txBody>
              <a:bodyPr wrap="none" lIns="91440" tIns="45720" rIns="91440" bIns="45720">
                <a:spAutoFit/>
              </a:bodyPr>
              <a:lstStyle/>
              <a:p>
                <a:pPr algn="ctr"/>
                <a:r>
                  <a:rPr lang="de-DE" sz="2400" b="1" dirty="0">
                    <a:ln w="9525">
                      <a:solidFill>
                        <a:schemeClr val="bg1"/>
                      </a:solidFill>
                      <a:prstDash val="solid"/>
                    </a:ln>
                    <a:effectLst>
                      <a:outerShdw blurRad="12700" dist="38100" dir="2700000" algn="tl" rotWithShape="0">
                        <a:schemeClr val="bg1">
                          <a:lumMod val="50000"/>
                        </a:schemeClr>
                      </a:outerShdw>
                    </a:effectLst>
                    <a:latin typeface="Segoe UI" panose="020B0502040204020203" pitchFamily="34" charset="0"/>
                    <a:ea typeface="Segoe UI" panose="020B0502040204020203" pitchFamily="34" charset="0"/>
                    <a:cs typeface="Segoe UI" panose="020B0502040204020203" pitchFamily="34" charset="0"/>
                  </a:rPr>
                  <a:t>KH</a:t>
                </a:r>
              </a:p>
            </p:txBody>
          </p:sp>
        </p:grpSp>
      </p:grpSp>
      <p:sp>
        <p:nvSpPr>
          <p:cNvPr id="11" name="Titel 1"/>
          <p:cNvSpPr txBox="1">
            <a:spLocks/>
          </p:cNvSpPr>
          <p:nvPr/>
        </p:nvSpPr>
        <p:spPr>
          <a:xfrm>
            <a:off x="452997" y="2853964"/>
            <a:ext cx="8691003" cy="2154425"/>
          </a:xfrm>
          <a:prstGeom prst="rect">
            <a:avLst/>
          </a:prstGeom>
        </p:spPr>
        <p:txBody>
          <a:bodyPr/>
          <a:lstStyle>
            <a:lvl1pPr algn="l" defTabSz="685800" rtl="0" eaLnBrk="1" latinLnBrk="0" hangingPunct="1">
              <a:lnSpc>
                <a:spcPct val="90000"/>
              </a:lnSpc>
              <a:spcBef>
                <a:spcPct val="0"/>
              </a:spcBef>
              <a:buNone/>
              <a:defRPr sz="2700" kern="1200">
                <a:solidFill>
                  <a:schemeClr val="tx1"/>
                </a:solidFill>
                <a:latin typeface="+mj-lt"/>
                <a:ea typeface="+mj-ea"/>
                <a:cs typeface="+mj-cs"/>
              </a:defRPr>
            </a:lvl1pPr>
          </a:lstStyle>
          <a:p>
            <a:pPr algn="r"/>
            <a:r>
              <a:rPr lang="de-DE" sz="3200" dirty="0"/>
              <a:t>CorpusExplorer</a:t>
            </a:r>
            <a:r>
              <a:rPr lang="de-DE" sz="4000" dirty="0"/>
              <a:t/>
            </a:r>
            <a:br>
              <a:rPr lang="de-DE" sz="4000" dirty="0"/>
            </a:br>
            <a:r>
              <a:rPr lang="de-DE" sz="1800" dirty="0">
                <a:solidFill>
                  <a:srgbClr val="00B050"/>
                </a:solidFill>
              </a:rPr>
              <a:t>www.corpusexplorer.de</a:t>
            </a:r>
          </a:p>
          <a:p>
            <a:pPr algn="r"/>
            <a:r>
              <a:rPr lang="de-DE" sz="1400" dirty="0">
                <a:latin typeface="+mn-lt"/>
              </a:rPr>
              <a:t>Kostenfrei &amp; </a:t>
            </a:r>
            <a:r>
              <a:rPr lang="de-DE" sz="1400" dirty="0" err="1">
                <a:latin typeface="+mn-lt"/>
              </a:rPr>
              <a:t>OpenSource</a:t>
            </a:r>
            <a:endParaRPr lang="de-DE" sz="1400" dirty="0">
              <a:latin typeface="+mn-lt"/>
            </a:endParaRPr>
          </a:p>
          <a:p>
            <a:pPr algn="r"/>
            <a:endParaRPr lang="de-DE" sz="1400" dirty="0">
              <a:latin typeface="+mn-lt"/>
            </a:endParaRPr>
          </a:p>
          <a:p>
            <a:pPr algn="r"/>
            <a:r>
              <a:rPr lang="de-DE" sz="1800" dirty="0">
                <a:latin typeface="+mn-lt"/>
              </a:rPr>
              <a:t>Schnappschüsse:</a:t>
            </a:r>
          </a:p>
          <a:p>
            <a:pPr algn="r"/>
            <a:r>
              <a:rPr lang="de-DE" sz="1400" dirty="0">
                <a:latin typeface="+mn-lt"/>
              </a:rPr>
              <a:t>Mehrere Korpora   -</a:t>
            </a:r>
          </a:p>
          <a:p>
            <a:pPr algn="r"/>
            <a:r>
              <a:rPr lang="de-DE" sz="1400" dirty="0">
                <a:latin typeface="+mn-lt"/>
              </a:rPr>
              <a:t>Abfragen (Volltext/Metadaten)   -</a:t>
            </a:r>
          </a:p>
          <a:p>
            <a:pPr algn="r"/>
            <a:r>
              <a:rPr lang="de-DE" sz="1400" dirty="0">
                <a:latin typeface="+mn-lt"/>
              </a:rPr>
              <a:t>Mengenoperatoren   -</a:t>
            </a:r>
          </a:p>
          <a:p>
            <a:pPr algn="r"/>
            <a:r>
              <a:rPr lang="de-DE" sz="1400" dirty="0">
                <a:latin typeface="+mn-lt"/>
              </a:rPr>
              <a:t>SIND KONSTANT   -</a:t>
            </a:r>
          </a:p>
        </p:txBody>
      </p:sp>
      <p:pic>
        <p:nvPicPr>
          <p:cNvPr id="2" name="DHd2016-schnappschuss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09" y="0"/>
            <a:ext cx="6201283" cy="4717576"/>
          </a:xfrm>
          <a:prstGeom prst="rect">
            <a:avLst/>
          </a:prstGeom>
        </p:spPr>
      </p:pic>
    </p:spTree>
    <p:extLst>
      <p:ext uri="{BB962C8B-B14F-4D97-AF65-F5344CB8AC3E}">
        <p14:creationId xmlns:p14="http://schemas.microsoft.com/office/powerpoint/2010/main" val="211077883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1" name="Titel 6"/>
          <p:cNvSpPr txBox="1">
            <a:spLocks/>
          </p:cNvSpPr>
          <p:nvPr/>
        </p:nvSpPr>
        <p:spPr>
          <a:xfrm>
            <a:off x="3342519" y="3776266"/>
            <a:ext cx="2714156" cy="4372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r>
              <a:rPr lang="de-DE" b="1" dirty="0"/>
              <a:t>Volltextzugriff</a:t>
            </a:r>
            <a:endParaRPr lang="de-DE" sz="1400" dirty="0">
              <a:latin typeface="Segoe UI Light" panose="020B0502040204020203" pitchFamily="34" charset="0"/>
            </a:endParaRPr>
          </a:p>
        </p:txBody>
      </p:sp>
      <p:sp>
        <p:nvSpPr>
          <p:cNvPr id="47" name="Titel 6"/>
          <p:cNvSpPr txBox="1">
            <a:spLocks/>
          </p:cNvSpPr>
          <p:nvPr/>
        </p:nvSpPr>
        <p:spPr>
          <a:xfrm>
            <a:off x="408251" y="1066611"/>
            <a:ext cx="2714156" cy="4372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r>
              <a:rPr lang="de-DE" b="1" dirty="0"/>
              <a:t>Frequenzanalyse</a:t>
            </a:r>
            <a:endParaRPr lang="de-DE" sz="1400" dirty="0">
              <a:latin typeface="Segoe UI Light" panose="020B0502040204020203" pitchFamily="34" charset="0"/>
            </a:endParaRPr>
          </a:p>
        </p:txBody>
      </p:sp>
      <p:sp>
        <p:nvSpPr>
          <p:cNvPr id="48" name="Titel 6"/>
          <p:cNvSpPr txBox="1">
            <a:spLocks/>
          </p:cNvSpPr>
          <p:nvPr/>
        </p:nvSpPr>
        <p:spPr>
          <a:xfrm>
            <a:off x="6364287" y="2899749"/>
            <a:ext cx="2714156" cy="4372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r>
              <a:rPr lang="de-DE" b="1" dirty="0"/>
              <a:t>Textedition</a:t>
            </a:r>
          </a:p>
        </p:txBody>
      </p:sp>
      <p:sp>
        <p:nvSpPr>
          <p:cNvPr id="64" name="Titel 6"/>
          <p:cNvSpPr txBox="1">
            <a:spLocks/>
          </p:cNvSpPr>
          <p:nvPr/>
        </p:nvSpPr>
        <p:spPr>
          <a:xfrm>
            <a:off x="408251" y="3111691"/>
            <a:ext cx="2714156" cy="4372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r>
              <a:rPr lang="de-DE" b="1" dirty="0"/>
              <a:t>Kookkurrenz</a:t>
            </a:r>
            <a:endParaRPr lang="de-DE" sz="1400" dirty="0">
              <a:latin typeface="Segoe UI Light" panose="020B0502040204020203" pitchFamily="34" charset="0"/>
            </a:endParaRPr>
          </a:p>
        </p:txBody>
      </p:sp>
      <p:sp>
        <p:nvSpPr>
          <p:cNvPr id="71" name="Titel 6"/>
          <p:cNvSpPr txBox="1">
            <a:spLocks/>
          </p:cNvSpPr>
          <p:nvPr/>
        </p:nvSpPr>
        <p:spPr>
          <a:xfrm>
            <a:off x="6364287" y="1807713"/>
            <a:ext cx="2714156" cy="4372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r>
              <a:rPr lang="de-DE" b="1" dirty="0"/>
              <a:t>Disambiguieren</a:t>
            </a:r>
            <a:endParaRPr lang="de-DE" sz="1400" dirty="0">
              <a:latin typeface="Segoe UI Light" panose="020B0502040204020203" pitchFamily="34" charset="0"/>
            </a:endParaRPr>
          </a:p>
        </p:txBody>
      </p:sp>
      <p:sp>
        <p:nvSpPr>
          <p:cNvPr id="39" name="Titel 6"/>
          <p:cNvSpPr txBox="1">
            <a:spLocks/>
          </p:cNvSpPr>
          <p:nvPr/>
        </p:nvSpPr>
        <p:spPr>
          <a:xfrm>
            <a:off x="3342519" y="2211817"/>
            <a:ext cx="2714156" cy="4372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r>
              <a:rPr lang="de-DE" b="1" dirty="0"/>
              <a:t>Phrasen/Muster</a:t>
            </a:r>
            <a:endParaRPr lang="de-DE" sz="1400" dirty="0">
              <a:latin typeface="Segoe UI Light" panose="020B0502040204020203" pitchFamily="34" charset="0"/>
            </a:endParaRPr>
          </a:p>
        </p:txBody>
      </p:sp>
      <p:sp>
        <p:nvSpPr>
          <p:cNvPr id="78" name="Titel 6"/>
          <p:cNvSpPr txBox="1">
            <a:spLocks/>
          </p:cNvSpPr>
          <p:nvPr/>
        </p:nvSpPr>
        <p:spPr>
          <a:xfrm>
            <a:off x="6367136" y="738502"/>
            <a:ext cx="2714156" cy="4372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r>
              <a:rPr lang="de-DE" b="1" dirty="0"/>
              <a:t>Stilmetriken</a:t>
            </a:r>
            <a:endParaRPr lang="de-DE" sz="1400" dirty="0">
              <a:latin typeface="Segoe UI Light" panose="020B0502040204020203" pitchFamily="34" charset="0"/>
            </a:endParaRPr>
          </a:p>
        </p:txBody>
      </p:sp>
      <p:sp>
        <p:nvSpPr>
          <p:cNvPr id="83" name="Titel 6"/>
          <p:cNvSpPr txBox="1">
            <a:spLocks/>
          </p:cNvSpPr>
          <p:nvPr/>
        </p:nvSpPr>
        <p:spPr>
          <a:xfrm>
            <a:off x="3342519" y="675705"/>
            <a:ext cx="2714156" cy="4372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r>
              <a:rPr lang="de-DE" b="1" dirty="0"/>
              <a:t>Korpusverteilung</a:t>
            </a:r>
            <a:endParaRPr lang="de-DE" sz="1400" dirty="0">
              <a:latin typeface="Segoe UI Light" panose="020B0502040204020203" pitchFamily="34" charset="0"/>
            </a:endParaRPr>
          </a:p>
        </p:txBody>
      </p:sp>
      <p:sp>
        <p:nvSpPr>
          <p:cNvPr id="85" name="Titel 6"/>
          <p:cNvSpPr txBox="1">
            <a:spLocks/>
          </p:cNvSpPr>
          <p:nvPr/>
        </p:nvSpPr>
        <p:spPr>
          <a:xfrm>
            <a:off x="6364287" y="3756028"/>
            <a:ext cx="2714156" cy="4372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r>
              <a:rPr lang="de-DE" b="1" dirty="0"/>
              <a:t>Spezialfunktionen</a:t>
            </a:r>
            <a:endParaRPr lang="de-DE" sz="1400" dirty="0">
              <a:latin typeface="Segoe UI Light" panose="020B0502040204020203" pitchFamily="34" charset="0"/>
            </a:endParaRPr>
          </a:p>
        </p:txBody>
      </p:sp>
      <p:sp>
        <p:nvSpPr>
          <p:cNvPr id="44" name="Titel 6"/>
          <p:cNvSpPr txBox="1">
            <a:spLocks/>
          </p:cNvSpPr>
          <p:nvPr/>
        </p:nvSpPr>
        <p:spPr>
          <a:xfrm>
            <a:off x="3300639" y="4213491"/>
            <a:ext cx="2756036" cy="72654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285744" indent="-285744">
              <a:buFontTx/>
              <a:buChar char="-"/>
            </a:pPr>
            <a:r>
              <a:rPr lang="de-DE" sz="1600" u="sng" dirty="0">
                <a:latin typeface="+mn-lt"/>
                <a:hlinkClick r:id="rId2" action="ppaction://hlinksldjump"/>
              </a:rPr>
              <a:t>Texte annotieren</a:t>
            </a:r>
            <a:endParaRPr lang="de-DE" sz="1600" u="sng" dirty="0">
              <a:latin typeface="+mn-lt"/>
            </a:endParaRPr>
          </a:p>
          <a:p>
            <a:pPr marL="285744" indent="-285744">
              <a:buFontTx/>
              <a:buChar char="-"/>
            </a:pPr>
            <a:r>
              <a:rPr lang="de-DE" sz="1600" dirty="0">
                <a:latin typeface="+mn-lt"/>
                <a:hlinkClick r:id="rId3" action="ppaction://hlinksldjump"/>
              </a:rPr>
              <a:t>Texte schnell annotieren</a:t>
            </a:r>
            <a:endParaRPr lang="de-DE" sz="1600" dirty="0">
              <a:latin typeface="+mn-lt"/>
            </a:endParaRPr>
          </a:p>
          <a:p>
            <a:pPr marL="285744" indent="-285744">
              <a:buFontTx/>
              <a:buChar char="-"/>
            </a:pPr>
            <a:r>
              <a:rPr lang="de-DE" sz="1600" dirty="0" err="1">
                <a:latin typeface="+mn-lt"/>
                <a:hlinkClick r:id="rId4" action="ppaction://hlinksldjump"/>
              </a:rPr>
              <a:t>KWIC-Suche</a:t>
            </a:r>
            <a:endParaRPr lang="de-DE" sz="1600" dirty="0">
              <a:latin typeface="+mn-lt"/>
            </a:endParaRPr>
          </a:p>
        </p:txBody>
      </p:sp>
      <p:sp>
        <p:nvSpPr>
          <p:cNvPr id="49" name="Titel 6"/>
          <p:cNvSpPr txBox="1">
            <a:spLocks/>
          </p:cNvSpPr>
          <p:nvPr/>
        </p:nvSpPr>
        <p:spPr>
          <a:xfrm>
            <a:off x="6364287" y="3259542"/>
            <a:ext cx="2714156" cy="5308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285744" indent="-285744">
              <a:buFontTx/>
              <a:buChar char="-"/>
            </a:pPr>
            <a:r>
              <a:rPr lang="de-DE" sz="1600" dirty="0">
                <a:latin typeface="+mn-lt"/>
                <a:hlinkClick r:id="rId5" action="ppaction://hlinksldjump"/>
              </a:rPr>
              <a:t>Textvergleich</a:t>
            </a:r>
            <a:endParaRPr lang="de-DE" sz="1600" dirty="0">
              <a:latin typeface="+mn-lt"/>
            </a:endParaRPr>
          </a:p>
          <a:p>
            <a:pPr marL="285744" indent="-285744">
              <a:buFontTx/>
              <a:buChar char="-"/>
            </a:pPr>
            <a:r>
              <a:rPr lang="de-DE" sz="1600" dirty="0">
                <a:latin typeface="+mn-lt"/>
                <a:hlinkClick r:id="rId6" action="ppaction://hlinksldjump"/>
              </a:rPr>
              <a:t>Ähnliche Texte</a:t>
            </a:r>
            <a:endParaRPr lang="de-DE" sz="1600" dirty="0">
              <a:latin typeface="+mn-lt"/>
            </a:endParaRPr>
          </a:p>
        </p:txBody>
      </p:sp>
      <p:sp>
        <p:nvSpPr>
          <p:cNvPr id="51" name="Titel 6"/>
          <p:cNvSpPr txBox="1">
            <a:spLocks/>
          </p:cNvSpPr>
          <p:nvPr/>
        </p:nvSpPr>
        <p:spPr>
          <a:xfrm>
            <a:off x="408251" y="1437596"/>
            <a:ext cx="2714156" cy="175018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285744" indent="-285744">
              <a:buFontTx/>
              <a:buChar char="-"/>
            </a:pPr>
            <a:r>
              <a:rPr lang="de-DE" sz="1600" dirty="0">
                <a:latin typeface="+mn-lt"/>
                <a:hlinkClick r:id="rId7" action="ppaction://hlinksldjump"/>
              </a:rPr>
              <a:t>Tabelle</a:t>
            </a:r>
            <a:endParaRPr lang="de-DE" sz="1600" dirty="0">
              <a:latin typeface="+mn-lt"/>
            </a:endParaRPr>
          </a:p>
          <a:p>
            <a:pPr marL="285744" indent="-285744">
              <a:buFontTx/>
              <a:buChar char="-"/>
            </a:pPr>
            <a:r>
              <a:rPr lang="de-DE" sz="1600" dirty="0">
                <a:latin typeface="+mn-lt"/>
                <a:hlinkClick r:id="rId8" action="ppaction://hlinksldjump"/>
              </a:rPr>
              <a:t>Pivot-Tabelle</a:t>
            </a:r>
            <a:endParaRPr lang="de-DE" sz="1600" dirty="0">
              <a:latin typeface="+mn-lt"/>
            </a:endParaRPr>
          </a:p>
          <a:p>
            <a:pPr marL="285744" indent="-285744">
              <a:buFontTx/>
              <a:buChar char="-"/>
            </a:pPr>
            <a:r>
              <a:rPr lang="de-DE" sz="1600" dirty="0">
                <a:latin typeface="+mn-lt"/>
                <a:hlinkClick r:id="rId9" action="ppaction://hlinksldjump"/>
              </a:rPr>
              <a:t>Kreuz-Frequenz</a:t>
            </a:r>
            <a:endParaRPr lang="de-DE" sz="1600" dirty="0">
              <a:latin typeface="+mn-lt"/>
            </a:endParaRPr>
          </a:p>
          <a:p>
            <a:pPr marL="285744" indent="-285744">
              <a:buFontTx/>
              <a:buChar char="-"/>
            </a:pPr>
            <a:r>
              <a:rPr lang="de-DE" sz="1600" dirty="0">
                <a:latin typeface="+mn-lt"/>
                <a:hlinkClick r:id="rId10" action="ppaction://hlinksldjump"/>
              </a:rPr>
              <a:t>Links-/Rechts-Frequenz</a:t>
            </a:r>
            <a:endParaRPr lang="de-DE" sz="1600" dirty="0">
              <a:latin typeface="+mn-lt"/>
            </a:endParaRPr>
          </a:p>
          <a:p>
            <a:pPr marL="285744" indent="-285744">
              <a:buFontTx/>
              <a:buChar char="-"/>
            </a:pPr>
            <a:r>
              <a:rPr lang="de-DE" sz="1600" dirty="0" err="1">
                <a:latin typeface="+mn-lt"/>
                <a:hlinkClick r:id="rId11" action="ppaction://hlinksldjump"/>
              </a:rPr>
              <a:t>Keyword-Analyse</a:t>
            </a:r>
            <a:endParaRPr lang="de-DE" sz="1600" dirty="0">
              <a:latin typeface="+mn-lt"/>
            </a:endParaRPr>
          </a:p>
          <a:p>
            <a:pPr marL="285744" indent="-285744">
              <a:buFontTx/>
              <a:buChar char="-"/>
            </a:pPr>
            <a:r>
              <a:rPr lang="de-DE" sz="1600" dirty="0">
                <a:latin typeface="+mn-lt"/>
                <a:hlinkClick r:id="rId12" action="ppaction://hlinksldjump"/>
              </a:rPr>
              <a:t>Norm-Satz/Dokument</a:t>
            </a:r>
            <a:endParaRPr lang="de-DE" sz="1600" dirty="0">
              <a:latin typeface="+mn-lt"/>
            </a:endParaRPr>
          </a:p>
          <a:p>
            <a:pPr marL="285744" indent="-285744">
              <a:buFontTx/>
              <a:buChar char="-"/>
            </a:pPr>
            <a:r>
              <a:rPr lang="de-DE" sz="1600" dirty="0">
                <a:latin typeface="+mn-lt"/>
                <a:hlinkClick r:id="rId13" action="ppaction://hlinksldjump"/>
              </a:rPr>
              <a:t>Schnappschussvergleich</a:t>
            </a:r>
            <a:endParaRPr lang="de-DE" sz="1600" dirty="0">
              <a:latin typeface="+mn-lt"/>
            </a:endParaRPr>
          </a:p>
        </p:txBody>
      </p:sp>
      <p:sp>
        <p:nvSpPr>
          <p:cNvPr id="65" name="Titel 6"/>
          <p:cNvSpPr txBox="1">
            <a:spLocks/>
          </p:cNvSpPr>
          <p:nvPr/>
        </p:nvSpPr>
        <p:spPr>
          <a:xfrm>
            <a:off x="408251" y="3523859"/>
            <a:ext cx="2714156" cy="141617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285744" indent="-285744">
              <a:buFontTx/>
              <a:buChar char="-"/>
            </a:pPr>
            <a:r>
              <a:rPr lang="de-DE" sz="1600" dirty="0">
                <a:latin typeface="+mn-lt"/>
                <a:hlinkClick r:id="rId14" action="ppaction://hlinksldjump"/>
              </a:rPr>
              <a:t>Tabelle</a:t>
            </a:r>
            <a:endParaRPr lang="de-DE" sz="1600" dirty="0">
              <a:latin typeface="+mn-lt"/>
            </a:endParaRPr>
          </a:p>
          <a:p>
            <a:pPr marL="285744" indent="-285744">
              <a:buFontTx/>
              <a:buChar char="-"/>
            </a:pPr>
            <a:r>
              <a:rPr lang="de-DE" sz="1600" dirty="0">
                <a:latin typeface="+mn-lt"/>
                <a:hlinkClick r:id="rId15" action="ppaction://hlinksldjump"/>
              </a:rPr>
              <a:t>Mehrwort-Kookkurrenz</a:t>
            </a:r>
            <a:endParaRPr lang="de-DE" sz="1600" dirty="0">
              <a:latin typeface="+mn-lt"/>
            </a:endParaRPr>
          </a:p>
          <a:p>
            <a:pPr marL="285744" indent="-285744">
              <a:buFontTx/>
              <a:buChar char="-"/>
            </a:pPr>
            <a:r>
              <a:rPr lang="de-DE" sz="1600" dirty="0">
                <a:latin typeface="+mn-lt"/>
                <a:hlinkClick r:id="rId16" action="ppaction://hlinksldjump"/>
              </a:rPr>
              <a:t>Kontrastieren</a:t>
            </a:r>
            <a:endParaRPr lang="de-DE" sz="1600" dirty="0">
              <a:latin typeface="+mn-lt"/>
            </a:endParaRPr>
          </a:p>
          <a:p>
            <a:pPr marL="285744" indent="-285744">
              <a:buFontTx/>
              <a:buChar char="-"/>
            </a:pPr>
            <a:r>
              <a:rPr lang="de-DE" sz="1600" dirty="0">
                <a:latin typeface="+mn-lt"/>
                <a:hlinkClick r:id="rId17" action="ppaction://hlinksldjump"/>
              </a:rPr>
              <a:t>Mindmap</a:t>
            </a:r>
            <a:endParaRPr lang="de-DE" sz="1600" dirty="0">
              <a:latin typeface="+mn-lt"/>
            </a:endParaRPr>
          </a:p>
          <a:p>
            <a:pPr marL="285744" indent="-285744">
              <a:buFontTx/>
              <a:buChar char="-"/>
            </a:pPr>
            <a:r>
              <a:rPr lang="de-DE" sz="1600" dirty="0">
                <a:latin typeface="+mn-lt"/>
                <a:hlinkClick r:id="rId18" action="ppaction://hlinksldjump"/>
              </a:rPr>
              <a:t>Wolke</a:t>
            </a:r>
            <a:endParaRPr lang="de-DE" sz="1600" dirty="0">
              <a:latin typeface="+mn-lt"/>
            </a:endParaRPr>
          </a:p>
          <a:p>
            <a:pPr marL="285744" indent="-285744">
              <a:buFontTx/>
              <a:buChar char="-"/>
            </a:pPr>
            <a:r>
              <a:rPr lang="de-DE" sz="1600" dirty="0">
                <a:latin typeface="+mn-lt"/>
                <a:hlinkClick r:id="rId19" action="ppaction://hlinksldjump"/>
              </a:rPr>
              <a:t>Schnappschussvergleich</a:t>
            </a:r>
            <a:endParaRPr lang="de-DE" sz="1600" dirty="0">
              <a:latin typeface="+mn-lt"/>
            </a:endParaRPr>
          </a:p>
        </p:txBody>
      </p:sp>
      <p:sp>
        <p:nvSpPr>
          <p:cNvPr id="72" name="Titel 6"/>
          <p:cNvSpPr txBox="1">
            <a:spLocks/>
          </p:cNvSpPr>
          <p:nvPr/>
        </p:nvSpPr>
        <p:spPr>
          <a:xfrm>
            <a:off x="6364287" y="2178696"/>
            <a:ext cx="2714156" cy="77195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285744" indent="-285744">
              <a:buFontTx/>
              <a:buChar char="-"/>
            </a:pPr>
            <a:r>
              <a:rPr lang="de-DE" sz="1600" dirty="0">
                <a:latin typeface="+mn-lt"/>
                <a:hlinkClick r:id="rId20" action="ppaction://hlinksldjump"/>
              </a:rPr>
              <a:t>Tabelle</a:t>
            </a:r>
            <a:endParaRPr lang="de-DE" sz="1600" dirty="0">
              <a:latin typeface="+mn-lt"/>
            </a:endParaRPr>
          </a:p>
          <a:p>
            <a:pPr marL="285744" indent="-285744">
              <a:buFontTx/>
              <a:buChar char="-"/>
            </a:pPr>
            <a:r>
              <a:rPr lang="de-DE" sz="1600" dirty="0">
                <a:latin typeface="+mn-lt"/>
                <a:hlinkClick r:id="rId21" action="ppaction://hlinksldjump"/>
              </a:rPr>
              <a:t>Cluster-Baum</a:t>
            </a:r>
            <a:endParaRPr lang="de-DE" sz="1600" dirty="0">
              <a:latin typeface="+mn-lt"/>
            </a:endParaRPr>
          </a:p>
          <a:p>
            <a:pPr marL="285744" indent="-285744">
              <a:buFontTx/>
              <a:buChar char="-"/>
            </a:pPr>
            <a:r>
              <a:rPr lang="de-DE" sz="1600" dirty="0">
                <a:latin typeface="+mn-lt"/>
                <a:hlinkClick r:id="rId22" action="ppaction://hlinksldjump"/>
              </a:rPr>
              <a:t>Wortprofil</a:t>
            </a:r>
            <a:endParaRPr lang="de-DE" sz="1600" dirty="0">
              <a:latin typeface="+mn-lt"/>
            </a:endParaRPr>
          </a:p>
        </p:txBody>
      </p:sp>
      <p:sp>
        <p:nvSpPr>
          <p:cNvPr id="40" name="Titel 6"/>
          <p:cNvSpPr txBox="1">
            <a:spLocks/>
          </p:cNvSpPr>
          <p:nvPr/>
        </p:nvSpPr>
        <p:spPr>
          <a:xfrm>
            <a:off x="3342519" y="2557159"/>
            <a:ext cx="2714156" cy="12121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285744" indent="-285744">
              <a:buFontTx/>
              <a:buChar char="-"/>
            </a:pPr>
            <a:r>
              <a:rPr lang="de-DE" sz="1600" dirty="0" err="1">
                <a:latin typeface="+mn-lt"/>
                <a:hlinkClick r:id="rId23" action="ppaction://hlinksldjump"/>
              </a:rPr>
              <a:t>Ngram-Tabelle</a:t>
            </a:r>
            <a:endParaRPr lang="de-DE" sz="1600" dirty="0">
              <a:latin typeface="+mn-lt"/>
            </a:endParaRPr>
          </a:p>
          <a:p>
            <a:pPr marL="285744" indent="-285744">
              <a:buFontTx/>
              <a:buChar char="-"/>
            </a:pPr>
            <a:r>
              <a:rPr lang="de-DE" sz="1600" dirty="0">
                <a:latin typeface="+mn-lt"/>
                <a:hlinkClick r:id="rId24" action="ppaction://hlinksldjump"/>
              </a:rPr>
              <a:t>Strukturgrammatik</a:t>
            </a:r>
            <a:endParaRPr lang="de-DE" sz="1600" dirty="0">
              <a:latin typeface="+mn-lt"/>
            </a:endParaRPr>
          </a:p>
          <a:p>
            <a:pPr marL="285744" indent="-285744">
              <a:buFontTx/>
              <a:buChar char="-"/>
            </a:pPr>
            <a:r>
              <a:rPr lang="de-DE" sz="1600" dirty="0" err="1">
                <a:latin typeface="+mn-lt"/>
                <a:hlinkClick r:id="rId25" action="ppaction://hlinksldjump"/>
              </a:rPr>
              <a:t>Ngram-Mindmap</a:t>
            </a:r>
            <a:endParaRPr lang="de-DE" sz="1600" dirty="0">
              <a:latin typeface="+mn-lt"/>
            </a:endParaRPr>
          </a:p>
          <a:p>
            <a:pPr marL="285744" indent="-285744">
              <a:buFontTx/>
              <a:buChar char="-"/>
            </a:pPr>
            <a:r>
              <a:rPr lang="de-DE" sz="1600" dirty="0">
                <a:latin typeface="+mn-lt"/>
                <a:hlinkClick r:id="rId26" action="ppaction://hlinksldjump"/>
              </a:rPr>
              <a:t>Phrasen-Tabelle</a:t>
            </a:r>
            <a:endParaRPr lang="de-DE" sz="1600" dirty="0">
              <a:latin typeface="+mn-lt"/>
            </a:endParaRPr>
          </a:p>
          <a:p>
            <a:pPr marL="285744" indent="-285744">
              <a:buFontTx/>
              <a:buChar char="-"/>
            </a:pPr>
            <a:r>
              <a:rPr lang="de-DE" sz="1600" dirty="0">
                <a:latin typeface="+mn-lt"/>
                <a:hlinkClick r:id="rId27" action="ppaction://hlinksldjump"/>
              </a:rPr>
              <a:t>Schnappschussvergleich</a:t>
            </a:r>
            <a:endParaRPr lang="de-DE" sz="1600" dirty="0">
              <a:latin typeface="+mn-lt"/>
            </a:endParaRPr>
          </a:p>
        </p:txBody>
      </p:sp>
      <p:sp>
        <p:nvSpPr>
          <p:cNvPr id="79" name="Titel 6"/>
          <p:cNvSpPr txBox="1">
            <a:spLocks/>
          </p:cNvSpPr>
          <p:nvPr/>
        </p:nvSpPr>
        <p:spPr>
          <a:xfrm>
            <a:off x="6367136" y="1066044"/>
            <a:ext cx="2714156" cy="7768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285744" indent="-285744">
              <a:buFontTx/>
              <a:buChar char="-"/>
            </a:pPr>
            <a:r>
              <a:rPr lang="de-DE" sz="1600" dirty="0" err="1">
                <a:latin typeface="+mn-lt"/>
                <a:hlinkClick r:id="rId28" action="ppaction://hlinksldjump"/>
              </a:rPr>
              <a:t>Ngram</a:t>
            </a:r>
            <a:r>
              <a:rPr lang="de-DE" sz="1600" dirty="0">
                <a:latin typeface="+mn-lt"/>
                <a:hlinkClick r:id="rId28" action="ppaction://hlinksldjump"/>
              </a:rPr>
              <a:t> (Zeichen)</a:t>
            </a:r>
            <a:endParaRPr lang="de-DE" sz="1600" dirty="0">
              <a:latin typeface="+mn-lt"/>
            </a:endParaRPr>
          </a:p>
          <a:p>
            <a:pPr marL="285744" indent="-285744">
              <a:buFontTx/>
              <a:buChar char="-"/>
            </a:pPr>
            <a:r>
              <a:rPr lang="de-DE" sz="1600" dirty="0" smtClean="0">
                <a:latin typeface="+mn-lt"/>
                <a:hlinkClick r:id="rId29" action="ppaction://hlinksldjump"/>
              </a:rPr>
              <a:t>Lesbarkeit</a:t>
            </a:r>
            <a:endParaRPr lang="de-DE" sz="1600" dirty="0">
              <a:latin typeface="+mn-lt"/>
            </a:endParaRPr>
          </a:p>
          <a:p>
            <a:pPr marL="285744" indent="-285744">
              <a:buFontTx/>
              <a:buChar char="-"/>
            </a:pPr>
            <a:r>
              <a:rPr lang="de-DE" sz="1600" dirty="0">
                <a:latin typeface="+mn-lt"/>
                <a:hlinkClick r:id="rId30" action="ppaction://hlinksldjump"/>
              </a:rPr>
              <a:t>Vokabular-Komplexität</a:t>
            </a:r>
            <a:endParaRPr lang="de-DE" sz="1600" dirty="0">
              <a:latin typeface="+mn-lt"/>
            </a:endParaRPr>
          </a:p>
        </p:txBody>
      </p:sp>
      <p:sp>
        <p:nvSpPr>
          <p:cNvPr id="84" name="Titel 6"/>
          <p:cNvSpPr txBox="1">
            <a:spLocks/>
          </p:cNvSpPr>
          <p:nvPr/>
        </p:nvSpPr>
        <p:spPr>
          <a:xfrm>
            <a:off x="3342519" y="975641"/>
            <a:ext cx="2714156" cy="135593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285744" indent="-285744">
              <a:buFontTx/>
              <a:buChar char="-"/>
            </a:pPr>
            <a:r>
              <a:rPr lang="de-DE" sz="1600" dirty="0">
                <a:latin typeface="+mn-lt"/>
                <a:hlinkClick r:id="rId31" action="ppaction://hlinksldjump"/>
              </a:rPr>
              <a:t>Tabelle</a:t>
            </a:r>
            <a:endParaRPr lang="de-DE" sz="1600" dirty="0">
              <a:latin typeface="+mn-lt"/>
            </a:endParaRPr>
          </a:p>
          <a:p>
            <a:pPr marL="285744" indent="-285744">
              <a:buFontTx/>
              <a:buChar char="-"/>
            </a:pPr>
            <a:r>
              <a:rPr lang="de-DE" sz="1600" dirty="0">
                <a:latin typeface="+mn-lt"/>
                <a:hlinkClick r:id="rId32" action="ppaction://hlinksldjump"/>
              </a:rPr>
              <a:t>Pivot-Tabelle</a:t>
            </a:r>
            <a:endParaRPr lang="de-DE" sz="1600" dirty="0">
              <a:latin typeface="+mn-lt"/>
            </a:endParaRPr>
          </a:p>
          <a:p>
            <a:pPr marL="285744" indent="-285744">
              <a:buFontTx/>
              <a:buChar char="-"/>
            </a:pPr>
            <a:r>
              <a:rPr lang="de-DE" sz="1600" dirty="0" err="1">
                <a:latin typeface="+mn-lt"/>
                <a:hlinkClick r:id="rId33" action="ppaction://hlinksldjump"/>
              </a:rPr>
              <a:t>HeatMap</a:t>
            </a:r>
            <a:endParaRPr lang="de-DE" sz="1600" dirty="0">
              <a:latin typeface="+mn-lt"/>
            </a:endParaRPr>
          </a:p>
          <a:p>
            <a:pPr marL="285744" indent="-285744">
              <a:buFontTx/>
              <a:buChar char="-"/>
            </a:pPr>
            <a:r>
              <a:rPr lang="de-DE" sz="1600" dirty="0">
                <a:latin typeface="+mn-lt"/>
                <a:hlinkClick r:id="rId34" action="ppaction://hlinksldjump"/>
              </a:rPr>
              <a:t>Bearbeiten</a:t>
            </a:r>
            <a:endParaRPr lang="de-DE" sz="1600" dirty="0">
              <a:latin typeface="+mn-lt"/>
            </a:endParaRPr>
          </a:p>
          <a:p>
            <a:pPr marL="285744" indent="-285744">
              <a:buFontTx/>
              <a:buChar char="-"/>
            </a:pPr>
            <a:r>
              <a:rPr lang="de-DE" sz="1600" dirty="0">
                <a:latin typeface="+mn-lt"/>
                <a:hlinkClick r:id="rId35" action="ppaction://hlinksldjump"/>
              </a:rPr>
              <a:t>Schnappschussvergleich</a:t>
            </a:r>
            <a:endParaRPr lang="de-DE" sz="1600" dirty="0">
              <a:latin typeface="+mn-lt"/>
            </a:endParaRPr>
          </a:p>
        </p:txBody>
      </p:sp>
      <p:sp>
        <p:nvSpPr>
          <p:cNvPr id="86" name="Titel 6"/>
          <p:cNvSpPr txBox="1">
            <a:spLocks/>
          </p:cNvSpPr>
          <p:nvPr/>
        </p:nvSpPr>
        <p:spPr>
          <a:xfrm>
            <a:off x="6364287" y="4193253"/>
            <a:ext cx="2714156" cy="77195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285744" indent="-285744">
              <a:buFontTx/>
              <a:buChar char="-"/>
            </a:pPr>
            <a:r>
              <a:rPr lang="de-DE" sz="1600" dirty="0">
                <a:latin typeface="+mn-lt"/>
                <a:hlinkClick r:id="rId36" action="ppaction://hlinksldjump"/>
              </a:rPr>
              <a:t>TreeTagger trainieren</a:t>
            </a:r>
            <a:endParaRPr lang="de-DE" sz="1600" dirty="0">
              <a:latin typeface="+mn-lt"/>
            </a:endParaRPr>
          </a:p>
          <a:p>
            <a:pPr marL="285744" indent="-285744">
              <a:buFontTx/>
              <a:buChar char="-"/>
            </a:pPr>
            <a:r>
              <a:rPr lang="de-DE" sz="1600" dirty="0">
                <a:latin typeface="+mn-lt"/>
                <a:hlinkClick r:id="rId37" action="ppaction://hlinksldjump"/>
              </a:rPr>
              <a:t>CHAT-Ansicht</a:t>
            </a:r>
            <a:endParaRPr lang="de-DE" sz="1600" dirty="0">
              <a:latin typeface="+mn-lt"/>
            </a:endParaRPr>
          </a:p>
          <a:p>
            <a:pPr marL="285744" indent="-285744">
              <a:buFontTx/>
              <a:buChar char="-"/>
            </a:pPr>
            <a:r>
              <a:rPr lang="de-DE" sz="1600" dirty="0">
                <a:latin typeface="+mn-lt"/>
                <a:hlinkClick r:id="rId38" action="ppaction://hlinksldjump"/>
              </a:rPr>
              <a:t>Zeitliche Verteilung</a:t>
            </a:r>
            <a:endParaRPr lang="de-DE" sz="1600" dirty="0">
              <a:latin typeface="+mn-lt"/>
            </a:endParaRPr>
          </a:p>
        </p:txBody>
      </p:sp>
      <p:sp>
        <p:nvSpPr>
          <p:cNvPr id="3" name="Rechteck 2"/>
          <p:cNvSpPr/>
          <p:nvPr/>
        </p:nvSpPr>
        <p:spPr>
          <a:xfrm>
            <a:off x="408251" y="43721"/>
            <a:ext cx="5778185" cy="800219"/>
          </a:xfrm>
          <a:prstGeom prst="rect">
            <a:avLst/>
          </a:prstGeom>
        </p:spPr>
        <p:txBody>
          <a:bodyPr wrap="none">
            <a:spAutoFit/>
          </a:bodyPr>
          <a:lstStyle/>
          <a:p>
            <a:r>
              <a:rPr lang="de-DE" sz="2800" dirty="0"/>
              <a:t>CorpusExplorer </a:t>
            </a:r>
            <a:r>
              <a:rPr lang="de-DE" sz="1800" dirty="0"/>
              <a:t>(Analysen &amp; Visualisierungen)</a:t>
            </a:r>
          </a:p>
          <a:p>
            <a:r>
              <a:rPr lang="de-DE" sz="1800" dirty="0">
                <a:solidFill>
                  <a:srgbClr val="00B050"/>
                </a:solidFill>
                <a:hlinkClick r:id="rId39"/>
              </a:rPr>
              <a:t>www.corpusexplorer.de</a:t>
            </a:r>
            <a:endParaRPr lang="de-DE" sz="1800" dirty="0"/>
          </a:p>
        </p:txBody>
      </p:sp>
      <p:pic>
        <p:nvPicPr>
          <p:cNvPr id="2" name="Grafik 1"/>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03489" y="1132843"/>
            <a:ext cx="304763" cy="304763"/>
          </a:xfrm>
          <a:prstGeom prst="rect">
            <a:avLst/>
          </a:prstGeom>
        </p:spPr>
      </p:pic>
      <p:pic>
        <p:nvPicPr>
          <p:cNvPr id="4" name="Grafik 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059525" y="2947533"/>
            <a:ext cx="304763" cy="304763"/>
          </a:xfrm>
          <a:prstGeom prst="rect">
            <a:avLst/>
          </a:prstGeom>
        </p:spPr>
      </p:pic>
      <p:pic>
        <p:nvPicPr>
          <p:cNvPr id="5" name="Grafik 4"/>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037757" y="3841183"/>
            <a:ext cx="304763" cy="304763"/>
          </a:xfrm>
          <a:prstGeom prst="rect">
            <a:avLst/>
          </a:prstGeom>
        </p:spPr>
      </p:pic>
      <p:pic>
        <p:nvPicPr>
          <p:cNvPr id="6" name="Grafik 5"/>
          <p:cNvPicPr>
            <a:picLocks noChangeAspect="1"/>
          </p:cNvPicPr>
          <p:nvPr/>
        </p:nvPicPr>
        <p:blipFill>
          <a:blip r:embed="rId43">
            <a:biLevel thresh="25000"/>
            <a:extLst>
              <a:ext uri="{28A0092B-C50C-407E-A947-70E740481C1C}">
                <a14:useLocalDpi xmlns:a14="http://schemas.microsoft.com/office/drawing/2010/main" val="0"/>
              </a:ext>
            </a:extLst>
          </a:blip>
          <a:stretch>
            <a:fillRect/>
          </a:stretch>
        </p:blipFill>
        <p:spPr>
          <a:xfrm>
            <a:off x="3037757" y="2252397"/>
            <a:ext cx="304763" cy="304763"/>
          </a:xfrm>
          <a:prstGeom prst="rect">
            <a:avLst/>
          </a:prstGeom>
        </p:spPr>
      </p:pic>
      <p:pic>
        <p:nvPicPr>
          <p:cNvPr id="7" name="Grafik 6"/>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059524" y="774593"/>
            <a:ext cx="304763" cy="304763"/>
          </a:xfrm>
          <a:prstGeom prst="rect">
            <a:avLst/>
          </a:prstGeom>
        </p:spPr>
      </p:pic>
      <p:pic>
        <p:nvPicPr>
          <p:cNvPr id="8" name="Grafik 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038853" y="738502"/>
            <a:ext cx="304763" cy="304763"/>
          </a:xfrm>
          <a:prstGeom prst="rect">
            <a:avLst/>
          </a:prstGeom>
        </p:spPr>
      </p:pic>
      <p:pic>
        <p:nvPicPr>
          <p:cNvPr id="9" name="Grafik 8"/>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3489" y="3187770"/>
            <a:ext cx="304763" cy="304763"/>
          </a:xfrm>
          <a:prstGeom prst="rect">
            <a:avLst/>
          </a:prstGeom>
        </p:spPr>
      </p:pic>
      <p:pic>
        <p:nvPicPr>
          <p:cNvPr id="10" name="Grafik 9"/>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056675" y="1890448"/>
            <a:ext cx="304763" cy="304763"/>
          </a:xfrm>
          <a:prstGeom prst="rect">
            <a:avLst/>
          </a:prstGeom>
        </p:spPr>
      </p:pic>
      <p:pic>
        <p:nvPicPr>
          <p:cNvPr id="11" name="Grafik 10"/>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6056675" y="3816971"/>
            <a:ext cx="304763" cy="304763"/>
          </a:xfrm>
          <a:prstGeom prst="rect">
            <a:avLst/>
          </a:prstGeom>
        </p:spPr>
      </p:pic>
      <p:sp>
        <p:nvSpPr>
          <p:cNvPr id="14" name="Interaktive Schaltfläche: Nächste(r) oder Weiter 13">
            <a:hlinkClick r:id="" action="ppaction://hlinkshowjump?jump=lastslide" highlightClick="1"/>
          </p:cNvPr>
          <p:cNvSpPr/>
          <p:nvPr/>
        </p:nvSpPr>
        <p:spPr>
          <a:xfrm>
            <a:off x="8678174" y="43721"/>
            <a:ext cx="370347" cy="370347"/>
          </a:xfrm>
          <a:prstGeom prst="actionButtonForwardNex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8023409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pic>
        <p:nvPicPr>
          <p:cNvPr id="3" name="annotier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8089" y="1"/>
            <a:ext cx="6792912" cy="5143500"/>
          </a:xfrm>
          <a:prstGeom prst="rect">
            <a:avLst/>
          </a:prstGeom>
        </p:spPr>
      </p:pic>
      <p:sp>
        <p:nvSpPr>
          <p:cNvPr id="6" name="Interaktive Schaltfläche: Zurück oder Vorherige(r) 5">
            <a:hlinkClick r:id="rId5"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spTree>
    <p:extLst>
      <p:ext uri="{BB962C8B-B14F-4D97-AF65-F5344CB8AC3E}">
        <p14:creationId xmlns:p14="http://schemas.microsoft.com/office/powerpoint/2010/main" val="2364682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2" name="annotieren-schne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2050096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hteck 6"/>
          <p:cNvSpPr/>
          <p:nvPr/>
        </p:nvSpPr>
        <p:spPr>
          <a:xfrm>
            <a:off x="1298089" y="1"/>
            <a:ext cx="6792912" cy="5143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6" name="Interaktive Schaltfläche: Zurück oder Vorherige(r) 5">
            <a:hlinkClick r:id="rId4" action="ppaction://hlinksldjump" highlightClick="1"/>
          </p:cNvPr>
          <p:cNvSpPr/>
          <p:nvPr/>
        </p:nvSpPr>
        <p:spPr>
          <a:xfrm>
            <a:off x="74646" y="80866"/>
            <a:ext cx="261257" cy="261257"/>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e-DE" sz="1351"/>
          </a:p>
        </p:txBody>
      </p:sp>
      <p:pic>
        <p:nvPicPr>
          <p:cNvPr id="3" name="kw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8089" y="1"/>
            <a:ext cx="6792912" cy="5143500"/>
          </a:xfrm>
          <a:prstGeom prst="rect">
            <a:avLst/>
          </a:prstGeom>
        </p:spPr>
      </p:pic>
    </p:spTree>
    <p:extLst>
      <p:ext uri="{BB962C8B-B14F-4D97-AF65-F5344CB8AC3E}">
        <p14:creationId xmlns:p14="http://schemas.microsoft.com/office/powerpoint/2010/main" val="3486163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Berlin">
  <a:themeElements>
    <a:clrScheme name="Benutzerdefiniert 1">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FFFFFF"/>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0</TotalTime>
  <Words>343</Words>
  <Application>Microsoft Office PowerPoint</Application>
  <PresentationFormat>Bildschirmpräsentation (16:9)</PresentationFormat>
  <Paragraphs>126</Paragraphs>
  <Slides>45</Slides>
  <Notes>4</Notes>
  <HiddenSlides>0</HiddenSlides>
  <MMClips>41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45</vt:i4>
      </vt:variant>
    </vt:vector>
  </HeadingPairs>
  <TitlesOfParts>
    <vt:vector size="51" baseType="lpstr">
      <vt:lpstr>Arial</vt:lpstr>
      <vt:lpstr>Calibri</vt:lpstr>
      <vt:lpstr>Segoe UI</vt:lpstr>
      <vt:lpstr>Segoe UI Light</vt:lpstr>
      <vt:lpstr>Trebuchet MS</vt:lpstr>
      <vt:lpstr>Berlin</vt:lpstr>
      <vt:lpstr>Korpushermeneutik Ansatz und Werkzeug  zur Analyse großer Textkorpora</vt:lpstr>
      <vt:lpstr>Promotionsprojekt: „Korpushermeneutik – Ein korpuslinguistischer Ansatz zur Textanalyse“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Universität Kassel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Visualisierung der korpushermeneutischen Analyse</dc:title>
  <dc:creator>Jan Oliver Rüdiger</dc:creator>
  <cp:lastModifiedBy>Jan Oliver Rüdiger</cp:lastModifiedBy>
  <cp:revision>138</cp:revision>
  <cp:lastPrinted>2014-11-05T11:41:11Z</cp:lastPrinted>
  <dcterms:created xsi:type="dcterms:W3CDTF">2014-10-26T00:31:35Z</dcterms:created>
  <dcterms:modified xsi:type="dcterms:W3CDTF">2016-03-06T19:48:26Z</dcterms:modified>
</cp:coreProperties>
</file>